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74" r:id="rId3"/>
    <p:sldId id="273" r:id="rId4"/>
    <p:sldId id="280" r:id="rId5"/>
    <p:sldId id="272" r:id="rId6"/>
    <p:sldId id="271" r:id="rId7"/>
    <p:sldId id="270" r:id="rId8"/>
    <p:sldId id="269" r:id="rId9"/>
    <p:sldId id="268" r:id="rId10"/>
    <p:sldId id="299" r:id="rId11"/>
    <p:sldId id="300" r:id="rId12"/>
    <p:sldId id="301" r:id="rId13"/>
    <p:sldId id="302" r:id="rId14"/>
    <p:sldId id="303" r:id="rId15"/>
    <p:sldId id="304" r:id="rId16"/>
    <p:sldId id="305" r:id="rId17"/>
    <p:sldId id="267" r:id="rId18"/>
    <p:sldId id="266" r:id="rId19"/>
    <p:sldId id="265" r:id="rId20"/>
    <p:sldId id="264" r:id="rId21"/>
    <p:sldId id="275" r:id="rId22"/>
    <p:sldId id="263" r:id="rId23"/>
    <p:sldId id="262" r:id="rId24"/>
    <p:sldId id="261" r:id="rId25"/>
    <p:sldId id="259" r:id="rId26"/>
    <p:sldId id="260" r:id="rId27"/>
    <p:sldId id="276" r:id="rId28"/>
    <p:sldId id="277" r:id="rId29"/>
    <p:sldId id="278" r:id="rId30"/>
    <p:sldId id="279" r:id="rId31"/>
    <p:sldId id="258" r:id="rId32"/>
  </p:sldIdLst>
  <p:sldSz cx="9144000" cy="6858000" type="screen4x3"/>
  <p:notesSz cx="6858000" cy="9144000"/>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CC"/>
    <a:srgbClr val="E7A82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75" autoAdjust="0"/>
    <p:restoredTop sz="94674" autoAdjust="0"/>
  </p:normalViewPr>
  <p:slideViewPr>
    <p:cSldViewPr snapToGrid="0" snapToObjects="1">
      <p:cViewPr varScale="1">
        <p:scale>
          <a:sx n="183" d="100"/>
          <a:sy n="183" d="100"/>
        </p:scale>
        <p:origin x="1496"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stile</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336940F8-2769-B84E-8FD7-7B2A9F25E95D}" type="datetimeFigureOut">
              <a:rPr lang="it-IT" smtClean="0"/>
              <a:pPr/>
              <a:t>23/05/22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C963FB99-34A7-9B49-95B0-6DC90B033A63}" type="slidenum">
              <a:rPr lang="it-IT" smtClean="0"/>
              <a:pPr/>
              <a:t>‹N›</a:t>
            </a:fld>
            <a:endParaRPr lang="it-IT"/>
          </a:p>
        </p:txBody>
      </p:sp>
    </p:spTree>
    <p:extLst>
      <p:ext uri="{BB962C8B-B14F-4D97-AF65-F5344CB8AC3E}">
        <p14:creationId xmlns:p14="http://schemas.microsoft.com/office/powerpoint/2010/main" val="2262057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336940F8-2769-B84E-8FD7-7B2A9F25E95D}" type="datetimeFigureOut">
              <a:rPr lang="it-IT" smtClean="0"/>
              <a:pPr/>
              <a:t>23/05/22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C963FB99-34A7-9B49-95B0-6DC90B033A63}" type="slidenum">
              <a:rPr lang="it-IT" smtClean="0"/>
              <a:pPr/>
              <a:t>‹N›</a:t>
            </a:fld>
            <a:endParaRPr lang="it-IT"/>
          </a:p>
        </p:txBody>
      </p:sp>
    </p:spTree>
    <p:extLst>
      <p:ext uri="{BB962C8B-B14F-4D97-AF65-F5344CB8AC3E}">
        <p14:creationId xmlns:p14="http://schemas.microsoft.com/office/powerpoint/2010/main" val="11836381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336940F8-2769-B84E-8FD7-7B2A9F25E95D}" type="datetimeFigureOut">
              <a:rPr lang="it-IT" smtClean="0"/>
              <a:pPr/>
              <a:t>23/05/22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C963FB99-34A7-9B49-95B0-6DC90B033A63}" type="slidenum">
              <a:rPr lang="it-IT" smtClean="0"/>
              <a:pPr/>
              <a:t>‹N›</a:t>
            </a:fld>
            <a:endParaRPr lang="it-IT"/>
          </a:p>
        </p:txBody>
      </p:sp>
    </p:spTree>
    <p:extLst>
      <p:ext uri="{BB962C8B-B14F-4D97-AF65-F5344CB8AC3E}">
        <p14:creationId xmlns:p14="http://schemas.microsoft.com/office/powerpoint/2010/main" val="3337506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336940F8-2769-B84E-8FD7-7B2A9F25E95D}" type="datetimeFigureOut">
              <a:rPr lang="it-IT" smtClean="0"/>
              <a:pPr/>
              <a:t>23/05/22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C963FB99-34A7-9B49-95B0-6DC90B033A63}" type="slidenum">
              <a:rPr lang="it-IT" smtClean="0"/>
              <a:pPr/>
              <a:t>‹N›</a:t>
            </a:fld>
            <a:endParaRPr lang="it-IT"/>
          </a:p>
        </p:txBody>
      </p:sp>
    </p:spTree>
    <p:extLst>
      <p:ext uri="{BB962C8B-B14F-4D97-AF65-F5344CB8AC3E}">
        <p14:creationId xmlns:p14="http://schemas.microsoft.com/office/powerpoint/2010/main" val="1168830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stile</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fld id="{336940F8-2769-B84E-8FD7-7B2A9F25E95D}" type="datetimeFigureOut">
              <a:rPr lang="it-IT" smtClean="0"/>
              <a:pPr/>
              <a:t>23/05/22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C963FB99-34A7-9B49-95B0-6DC90B033A63}" type="slidenum">
              <a:rPr lang="it-IT" smtClean="0"/>
              <a:pPr/>
              <a:t>‹N›</a:t>
            </a:fld>
            <a:endParaRPr lang="it-IT"/>
          </a:p>
        </p:txBody>
      </p:sp>
    </p:spTree>
    <p:extLst>
      <p:ext uri="{BB962C8B-B14F-4D97-AF65-F5344CB8AC3E}">
        <p14:creationId xmlns:p14="http://schemas.microsoft.com/office/powerpoint/2010/main" val="41936582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336940F8-2769-B84E-8FD7-7B2A9F25E95D}" type="datetimeFigureOut">
              <a:rPr lang="it-IT" smtClean="0"/>
              <a:pPr/>
              <a:t>23/05/22</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C963FB99-34A7-9B49-95B0-6DC90B033A63}" type="slidenum">
              <a:rPr lang="it-IT" smtClean="0"/>
              <a:pPr/>
              <a:t>‹N›</a:t>
            </a:fld>
            <a:endParaRPr lang="it-IT"/>
          </a:p>
        </p:txBody>
      </p:sp>
    </p:spTree>
    <p:extLst>
      <p:ext uri="{BB962C8B-B14F-4D97-AF65-F5344CB8AC3E}">
        <p14:creationId xmlns:p14="http://schemas.microsoft.com/office/powerpoint/2010/main" val="41092282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stile</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336940F8-2769-B84E-8FD7-7B2A9F25E95D}" type="datetimeFigureOut">
              <a:rPr lang="it-IT" smtClean="0"/>
              <a:pPr/>
              <a:t>23/05/22</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C963FB99-34A7-9B49-95B0-6DC90B033A63}" type="slidenum">
              <a:rPr lang="it-IT" smtClean="0"/>
              <a:pPr/>
              <a:t>‹N›</a:t>
            </a:fld>
            <a:endParaRPr lang="it-IT"/>
          </a:p>
        </p:txBody>
      </p:sp>
    </p:spTree>
    <p:extLst>
      <p:ext uri="{BB962C8B-B14F-4D97-AF65-F5344CB8AC3E}">
        <p14:creationId xmlns:p14="http://schemas.microsoft.com/office/powerpoint/2010/main" val="2427810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2"/>
          <p:cNvSpPr>
            <a:spLocks noGrp="1"/>
          </p:cNvSpPr>
          <p:nvPr>
            <p:ph type="dt" sz="half" idx="10"/>
          </p:nvPr>
        </p:nvSpPr>
        <p:spPr/>
        <p:txBody>
          <a:bodyPr/>
          <a:lstStyle/>
          <a:p>
            <a:fld id="{336940F8-2769-B84E-8FD7-7B2A9F25E95D}" type="datetimeFigureOut">
              <a:rPr lang="it-IT" smtClean="0"/>
              <a:pPr/>
              <a:t>23/05/22</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C963FB99-34A7-9B49-95B0-6DC90B033A63}" type="slidenum">
              <a:rPr lang="it-IT" smtClean="0"/>
              <a:pPr/>
              <a:t>‹N›</a:t>
            </a:fld>
            <a:endParaRPr lang="it-IT"/>
          </a:p>
        </p:txBody>
      </p:sp>
    </p:spTree>
    <p:extLst>
      <p:ext uri="{BB962C8B-B14F-4D97-AF65-F5344CB8AC3E}">
        <p14:creationId xmlns:p14="http://schemas.microsoft.com/office/powerpoint/2010/main" val="8930789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336940F8-2769-B84E-8FD7-7B2A9F25E95D}" type="datetimeFigureOut">
              <a:rPr lang="it-IT" smtClean="0"/>
              <a:pPr/>
              <a:t>23/05/22</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C963FB99-34A7-9B49-95B0-6DC90B033A63}" type="slidenum">
              <a:rPr lang="it-IT" smtClean="0"/>
              <a:pPr/>
              <a:t>‹N›</a:t>
            </a:fld>
            <a:endParaRPr lang="it-IT"/>
          </a:p>
        </p:txBody>
      </p:sp>
    </p:spTree>
    <p:extLst>
      <p:ext uri="{BB962C8B-B14F-4D97-AF65-F5344CB8AC3E}">
        <p14:creationId xmlns:p14="http://schemas.microsoft.com/office/powerpoint/2010/main" val="3083778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stile</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fld id="{336940F8-2769-B84E-8FD7-7B2A9F25E95D}" type="datetimeFigureOut">
              <a:rPr lang="it-IT" smtClean="0"/>
              <a:pPr/>
              <a:t>23/05/22</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C963FB99-34A7-9B49-95B0-6DC90B033A63}" type="slidenum">
              <a:rPr lang="it-IT" smtClean="0"/>
              <a:pPr/>
              <a:t>‹N›</a:t>
            </a:fld>
            <a:endParaRPr lang="it-IT"/>
          </a:p>
        </p:txBody>
      </p:sp>
    </p:spTree>
    <p:extLst>
      <p:ext uri="{BB962C8B-B14F-4D97-AF65-F5344CB8AC3E}">
        <p14:creationId xmlns:p14="http://schemas.microsoft.com/office/powerpoint/2010/main" val="31323703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stile</a:t>
            </a:r>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fld id="{336940F8-2769-B84E-8FD7-7B2A9F25E95D}" type="datetimeFigureOut">
              <a:rPr lang="it-IT" smtClean="0"/>
              <a:pPr/>
              <a:t>23/05/22</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C963FB99-34A7-9B49-95B0-6DC90B033A63}" type="slidenum">
              <a:rPr lang="it-IT" smtClean="0"/>
              <a:pPr/>
              <a:t>‹N›</a:t>
            </a:fld>
            <a:endParaRPr lang="it-IT"/>
          </a:p>
        </p:txBody>
      </p:sp>
    </p:spTree>
    <p:extLst>
      <p:ext uri="{BB962C8B-B14F-4D97-AF65-F5344CB8AC3E}">
        <p14:creationId xmlns:p14="http://schemas.microsoft.com/office/powerpoint/2010/main" val="515166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6940F8-2769-B84E-8FD7-7B2A9F25E95D}" type="datetimeFigureOut">
              <a:rPr lang="it-IT" smtClean="0"/>
              <a:pPr/>
              <a:t>23/05/22</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3FB99-34A7-9B49-95B0-6DC90B033A63}" type="slidenum">
              <a:rPr lang="it-IT" smtClean="0"/>
              <a:pPr/>
              <a:t>‹N›</a:t>
            </a:fld>
            <a:endParaRPr lang="it-IT"/>
          </a:p>
        </p:txBody>
      </p:sp>
    </p:spTree>
    <p:extLst>
      <p:ext uri="{BB962C8B-B14F-4D97-AF65-F5344CB8AC3E}">
        <p14:creationId xmlns:p14="http://schemas.microsoft.com/office/powerpoint/2010/main" val="24451364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gif"/><Relationship Id="rId9"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jpe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tiff"/><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4.tiff"/></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CasellaDiTesto 1"/>
          <p:cNvSpPr txBox="1"/>
          <p:nvPr/>
        </p:nvSpPr>
        <p:spPr>
          <a:xfrm>
            <a:off x="3832125" y="326792"/>
            <a:ext cx="5027808" cy="523220"/>
          </a:xfrm>
          <a:prstGeom prst="rect">
            <a:avLst/>
          </a:prstGeom>
          <a:noFill/>
        </p:spPr>
        <p:txBody>
          <a:bodyPr wrap="square" rtlCol="0">
            <a:spAutoFit/>
          </a:bodyPr>
          <a:lstStyle/>
          <a:p>
            <a:r>
              <a:rPr lang="it-IT" sz="2800" b="1" dirty="0"/>
              <a:t>Silvia </a:t>
            </a:r>
            <a:r>
              <a:rPr lang="it-IT" sz="2800" b="1" dirty="0" err="1"/>
              <a:t>Ghirotto</a:t>
            </a:r>
            <a:r>
              <a:rPr lang="it-IT" sz="2800" b="1" dirty="0"/>
              <a:t> |</a:t>
            </a:r>
            <a:r>
              <a:rPr lang="it-IT" b="1" dirty="0"/>
              <a:t>silvia.ghirotto@unife.it</a:t>
            </a:r>
          </a:p>
        </p:txBody>
      </p:sp>
      <p:sp>
        <p:nvSpPr>
          <p:cNvPr id="3" name="CasellaDiTesto 2"/>
          <p:cNvSpPr txBox="1"/>
          <p:nvPr/>
        </p:nvSpPr>
        <p:spPr>
          <a:xfrm>
            <a:off x="3832125" y="2618876"/>
            <a:ext cx="5027808" cy="981807"/>
          </a:xfrm>
          <a:prstGeom prst="rect">
            <a:avLst/>
          </a:prstGeom>
          <a:noFill/>
        </p:spPr>
        <p:txBody>
          <a:bodyPr wrap="square" rtlCol="0">
            <a:spAutoFit/>
          </a:bodyPr>
          <a:lstStyle/>
          <a:p>
            <a:pPr>
              <a:lnSpc>
                <a:spcPct val="70000"/>
              </a:lnSpc>
            </a:pPr>
            <a:r>
              <a:rPr lang="en-US" sz="4000" b="1" dirty="0"/>
              <a:t>Inferential methods in population genetics</a:t>
            </a:r>
          </a:p>
        </p:txBody>
      </p:sp>
      <p:sp>
        <p:nvSpPr>
          <p:cNvPr id="4" name="CasellaDiTesto 3"/>
          <p:cNvSpPr txBox="1"/>
          <p:nvPr/>
        </p:nvSpPr>
        <p:spPr>
          <a:xfrm>
            <a:off x="3918389" y="4242858"/>
            <a:ext cx="3839552" cy="369332"/>
          </a:xfrm>
          <a:prstGeom prst="rect">
            <a:avLst/>
          </a:prstGeom>
          <a:noFill/>
        </p:spPr>
        <p:txBody>
          <a:bodyPr wrap="square" rtlCol="0">
            <a:spAutoFit/>
          </a:bodyPr>
          <a:lstStyle/>
          <a:p>
            <a:r>
              <a:rPr lang="it-IT" dirty="0"/>
              <a:t>Ferrara, //2022</a:t>
            </a:r>
          </a:p>
        </p:txBody>
      </p:sp>
    </p:spTree>
    <p:extLst>
      <p:ext uri="{BB962C8B-B14F-4D97-AF65-F5344CB8AC3E}">
        <p14:creationId xmlns:p14="http://schemas.microsoft.com/office/powerpoint/2010/main" val="11469502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2522815" y="440837"/>
            <a:ext cx="3888432" cy="369332"/>
          </a:xfrm>
          <a:prstGeom prst="rect">
            <a:avLst/>
          </a:prstGeom>
          <a:noFill/>
        </p:spPr>
        <p:txBody>
          <a:bodyPr wrap="square" rtlCol="0">
            <a:spAutoFit/>
          </a:bodyPr>
          <a:lstStyle/>
          <a:p>
            <a:pPr algn="ctr"/>
            <a:r>
              <a:rPr lang="it-IT" b="1" dirty="0" err="1"/>
              <a:t>Power</a:t>
            </a:r>
            <a:r>
              <a:rPr lang="it-IT" b="1" dirty="0"/>
              <a:t> Analysis</a:t>
            </a:r>
            <a:endParaRPr lang="it-IT" dirty="0"/>
          </a:p>
        </p:txBody>
      </p:sp>
      <p:sp>
        <p:nvSpPr>
          <p:cNvPr id="2" name="CasellaDiTesto 1"/>
          <p:cNvSpPr txBox="1"/>
          <p:nvPr/>
        </p:nvSpPr>
        <p:spPr>
          <a:xfrm>
            <a:off x="301239" y="5001848"/>
            <a:ext cx="8665435" cy="507831"/>
          </a:xfrm>
          <a:prstGeom prst="rect">
            <a:avLst/>
          </a:prstGeom>
          <a:noFill/>
        </p:spPr>
        <p:txBody>
          <a:bodyPr wrap="square" rtlCol="0">
            <a:spAutoFit/>
          </a:bodyPr>
          <a:lstStyle/>
          <a:p>
            <a:r>
              <a:rPr lang="it-IT" sz="1350" b="1" dirty="0"/>
              <a:t>True </a:t>
            </a:r>
            <a:r>
              <a:rPr lang="it-IT" sz="1350" b="1" dirty="0" err="1"/>
              <a:t>Positives</a:t>
            </a:r>
            <a:r>
              <a:rPr lang="it-IT" sz="1350" dirty="0"/>
              <a:t>: </a:t>
            </a:r>
            <a:r>
              <a:rPr lang="it-IT" sz="1350" dirty="0" err="1"/>
              <a:t>proportion</a:t>
            </a:r>
            <a:r>
              <a:rPr lang="it-IT" sz="1350" dirty="0"/>
              <a:t> of </a:t>
            </a:r>
            <a:r>
              <a:rPr lang="it-IT" sz="1350" dirty="0" err="1"/>
              <a:t>times</a:t>
            </a:r>
            <a:r>
              <a:rPr lang="it-IT" sz="1350" dirty="0"/>
              <a:t> a pseudo-</a:t>
            </a:r>
            <a:r>
              <a:rPr lang="it-IT" sz="1350" dirty="0" err="1"/>
              <a:t>observed</a:t>
            </a:r>
            <a:r>
              <a:rPr lang="it-IT" sz="1350" dirty="0"/>
              <a:t> </a:t>
            </a:r>
            <a:r>
              <a:rPr lang="it-IT" sz="1350" dirty="0" err="1"/>
              <a:t>dataset</a:t>
            </a:r>
            <a:r>
              <a:rPr lang="it-IT" sz="1350" dirty="0"/>
              <a:t> </a:t>
            </a:r>
            <a:r>
              <a:rPr lang="it-IT" sz="1350" dirty="0" err="1"/>
              <a:t>is</a:t>
            </a:r>
            <a:r>
              <a:rPr lang="it-IT" sz="1350" dirty="0"/>
              <a:t> </a:t>
            </a:r>
            <a:r>
              <a:rPr lang="it-IT" sz="1350" dirty="0" err="1"/>
              <a:t>correctly</a:t>
            </a:r>
            <a:r>
              <a:rPr lang="it-IT" sz="1350" dirty="0"/>
              <a:t> </a:t>
            </a:r>
            <a:r>
              <a:rPr lang="it-IT" sz="1350" dirty="0" err="1"/>
              <a:t>recognize</a:t>
            </a:r>
            <a:r>
              <a:rPr lang="it-IT" sz="1350" dirty="0"/>
              <a:t> (i.e. </a:t>
            </a:r>
            <a:r>
              <a:rPr lang="it-IT" sz="1350" dirty="0" err="1"/>
              <a:t>assigned</a:t>
            </a:r>
            <a:r>
              <a:rPr lang="it-IT" sz="1350" dirty="0"/>
              <a:t> to the model </a:t>
            </a:r>
            <a:r>
              <a:rPr lang="it-IT" sz="1350" dirty="0" err="1"/>
              <a:t>that</a:t>
            </a:r>
            <a:r>
              <a:rPr lang="it-IT" sz="1350" dirty="0"/>
              <a:t> </a:t>
            </a:r>
            <a:r>
              <a:rPr lang="it-IT" sz="1350" dirty="0" err="1"/>
              <a:t>actually</a:t>
            </a:r>
            <a:r>
              <a:rPr lang="it-IT" sz="1350" dirty="0"/>
              <a:t> </a:t>
            </a:r>
            <a:r>
              <a:rPr lang="it-IT" sz="1350" dirty="0" err="1"/>
              <a:t>generated</a:t>
            </a:r>
            <a:r>
              <a:rPr lang="it-IT" sz="1350" dirty="0"/>
              <a:t> </a:t>
            </a:r>
            <a:r>
              <a:rPr lang="it-IT" sz="1350" dirty="0" err="1"/>
              <a:t>it</a:t>
            </a:r>
            <a:r>
              <a:rPr lang="it-IT" sz="1350" dirty="0"/>
              <a:t>) by the model </a:t>
            </a:r>
            <a:r>
              <a:rPr lang="it-IT" sz="1350" dirty="0" err="1"/>
              <a:t>selection</a:t>
            </a:r>
            <a:r>
              <a:rPr lang="it-IT" sz="1350" dirty="0"/>
              <a:t> procedure</a:t>
            </a:r>
            <a:endParaRPr lang="en-GB" sz="1350" dirty="0"/>
          </a:p>
        </p:txBody>
      </p:sp>
      <p:grpSp>
        <p:nvGrpSpPr>
          <p:cNvPr id="8" name="Gruppo 7"/>
          <p:cNvGrpSpPr/>
          <p:nvPr/>
        </p:nvGrpSpPr>
        <p:grpSpPr>
          <a:xfrm>
            <a:off x="2522815" y="953519"/>
            <a:ext cx="3888432" cy="3639421"/>
            <a:chOff x="3993554" y="1031125"/>
            <a:chExt cx="4650910" cy="4376241"/>
          </a:xfrm>
        </p:grpSpPr>
        <p:pic>
          <p:nvPicPr>
            <p:cNvPr id="5" name="Immagine 4"/>
            <p:cNvPicPr>
              <a:picLocks noChangeAspect="1"/>
            </p:cNvPicPr>
            <p:nvPr/>
          </p:nvPicPr>
          <p:blipFill>
            <a:blip r:embed="rId2"/>
            <a:stretch>
              <a:fillRect/>
            </a:stretch>
          </p:blipFill>
          <p:spPr>
            <a:xfrm>
              <a:off x="3993554" y="1031125"/>
              <a:ext cx="4650910" cy="4376241"/>
            </a:xfrm>
            <a:prstGeom prst="rect">
              <a:avLst/>
            </a:prstGeom>
          </p:spPr>
        </p:pic>
        <p:sp>
          <p:nvSpPr>
            <p:cNvPr id="6" name="Rettangolo 5"/>
            <p:cNvSpPr/>
            <p:nvPr/>
          </p:nvSpPr>
          <p:spPr>
            <a:xfrm>
              <a:off x="4854011" y="3640508"/>
              <a:ext cx="3042303" cy="581114"/>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7" name="CasellaDiTesto 6"/>
            <p:cNvSpPr txBox="1"/>
            <p:nvPr/>
          </p:nvSpPr>
          <p:spPr>
            <a:xfrm>
              <a:off x="5136022" y="3734511"/>
              <a:ext cx="2478281" cy="492443"/>
            </a:xfrm>
            <a:prstGeom prst="rect">
              <a:avLst/>
            </a:prstGeom>
            <a:noFill/>
          </p:spPr>
          <p:txBody>
            <a:bodyPr wrap="square" rtlCol="0">
              <a:spAutoFit/>
            </a:bodyPr>
            <a:lstStyle/>
            <a:p>
              <a:pPr algn="ctr"/>
              <a:r>
                <a:rPr lang="it-IT" b="1" dirty="0"/>
                <a:t>Model </a:t>
              </a:r>
              <a:r>
                <a:rPr lang="it-IT" b="1" dirty="0" err="1"/>
                <a:t>Selection</a:t>
              </a:r>
              <a:endParaRPr lang="en-GB" b="1" dirty="0"/>
            </a:p>
          </p:txBody>
        </p:sp>
      </p:grpSp>
    </p:spTree>
    <p:extLst>
      <p:ext uri="{BB962C8B-B14F-4D97-AF65-F5344CB8AC3E}">
        <p14:creationId xmlns:p14="http://schemas.microsoft.com/office/powerpoint/2010/main" val="28671990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descr="Immagine che contiene testo&#10;&#10;Descrizione generata automaticamente">
            <a:extLst>
              <a:ext uri="{FF2B5EF4-FFF2-40B4-BE49-F238E27FC236}">
                <a16:creationId xmlns:a16="http://schemas.microsoft.com/office/drawing/2014/main" id="{F53C3CDE-4C4E-1746-A429-5AC1BC3164A7}"/>
              </a:ext>
            </a:extLst>
          </p:cNvPr>
          <p:cNvPicPr>
            <a:picLocks noChangeAspect="1"/>
          </p:cNvPicPr>
          <p:nvPr/>
        </p:nvPicPr>
        <p:blipFill>
          <a:blip r:embed="rId2"/>
          <a:stretch>
            <a:fillRect/>
          </a:stretch>
        </p:blipFill>
        <p:spPr>
          <a:xfrm>
            <a:off x="1598455" y="159028"/>
            <a:ext cx="6924312" cy="1858817"/>
          </a:xfrm>
          <a:prstGeom prst="rect">
            <a:avLst/>
          </a:prstGeom>
        </p:spPr>
      </p:pic>
      <p:pic>
        <p:nvPicPr>
          <p:cNvPr id="8" name="Immagine 7" descr="Immagine che contiene testo, quotidiano&#10;&#10;Descrizione generata automaticamente">
            <a:extLst>
              <a:ext uri="{FF2B5EF4-FFF2-40B4-BE49-F238E27FC236}">
                <a16:creationId xmlns:a16="http://schemas.microsoft.com/office/drawing/2014/main" id="{C8B2F825-94C1-D942-A56B-A7B8D60F0698}"/>
              </a:ext>
            </a:extLst>
          </p:cNvPr>
          <p:cNvPicPr>
            <a:picLocks noChangeAspect="1"/>
          </p:cNvPicPr>
          <p:nvPr/>
        </p:nvPicPr>
        <p:blipFill>
          <a:blip r:embed="rId3"/>
          <a:stretch>
            <a:fillRect/>
          </a:stretch>
        </p:blipFill>
        <p:spPr>
          <a:xfrm>
            <a:off x="2613345" y="2408151"/>
            <a:ext cx="3917309" cy="3408059"/>
          </a:xfrm>
          <a:prstGeom prst="rect">
            <a:avLst/>
          </a:prstGeom>
        </p:spPr>
      </p:pic>
    </p:spTree>
    <p:extLst>
      <p:ext uri="{BB962C8B-B14F-4D97-AF65-F5344CB8AC3E}">
        <p14:creationId xmlns:p14="http://schemas.microsoft.com/office/powerpoint/2010/main" val="1899977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D58CA8BF-6371-4C44-9EBC-52A3F21D2CC9}"/>
              </a:ext>
            </a:extLst>
          </p:cNvPr>
          <p:cNvPicPr>
            <a:picLocks noChangeAspect="1"/>
          </p:cNvPicPr>
          <p:nvPr/>
        </p:nvPicPr>
        <p:blipFill>
          <a:blip r:embed="rId2"/>
          <a:stretch>
            <a:fillRect/>
          </a:stretch>
        </p:blipFill>
        <p:spPr>
          <a:xfrm>
            <a:off x="2431130" y="181483"/>
            <a:ext cx="4536401" cy="6093673"/>
          </a:xfrm>
          <a:prstGeom prst="rect">
            <a:avLst/>
          </a:prstGeom>
        </p:spPr>
      </p:pic>
    </p:spTree>
    <p:extLst>
      <p:ext uri="{BB962C8B-B14F-4D97-AF65-F5344CB8AC3E}">
        <p14:creationId xmlns:p14="http://schemas.microsoft.com/office/powerpoint/2010/main" val="2807795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mmagine che contiene testo&#10;&#10;Descrizione generata automaticamente">
            <a:extLst>
              <a:ext uri="{FF2B5EF4-FFF2-40B4-BE49-F238E27FC236}">
                <a16:creationId xmlns:a16="http://schemas.microsoft.com/office/drawing/2014/main" id="{03DFB307-D03E-1B45-BDFA-15E5B3429116}"/>
              </a:ext>
            </a:extLst>
          </p:cNvPr>
          <p:cNvPicPr>
            <a:picLocks noChangeAspect="1"/>
          </p:cNvPicPr>
          <p:nvPr/>
        </p:nvPicPr>
        <p:blipFill>
          <a:blip r:embed="rId2"/>
          <a:stretch>
            <a:fillRect/>
          </a:stretch>
        </p:blipFill>
        <p:spPr>
          <a:xfrm>
            <a:off x="1549594" y="907420"/>
            <a:ext cx="7277107" cy="5235113"/>
          </a:xfrm>
          <a:prstGeom prst="rect">
            <a:avLst/>
          </a:prstGeom>
        </p:spPr>
      </p:pic>
    </p:spTree>
    <p:extLst>
      <p:ext uri="{BB962C8B-B14F-4D97-AF65-F5344CB8AC3E}">
        <p14:creationId xmlns:p14="http://schemas.microsoft.com/office/powerpoint/2010/main" val="25954396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79FF3F48-2AF7-194B-B21F-602774BDA8EE}"/>
              </a:ext>
            </a:extLst>
          </p:cNvPr>
          <p:cNvPicPr>
            <a:picLocks noChangeAspect="1"/>
          </p:cNvPicPr>
          <p:nvPr/>
        </p:nvPicPr>
        <p:blipFill>
          <a:blip r:embed="rId2"/>
          <a:stretch>
            <a:fillRect/>
          </a:stretch>
        </p:blipFill>
        <p:spPr>
          <a:xfrm>
            <a:off x="1574800" y="730347"/>
            <a:ext cx="5994400" cy="5118100"/>
          </a:xfrm>
          <a:prstGeom prst="rect">
            <a:avLst/>
          </a:prstGeom>
        </p:spPr>
      </p:pic>
    </p:spTree>
    <p:extLst>
      <p:ext uri="{BB962C8B-B14F-4D97-AF65-F5344CB8AC3E}">
        <p14:creationId xmlns:p14="http://schemas.microsoft.com/office/powerpoint/2010/main" val="13935597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B72C4577-98E6-8F4E-A12A-067741C65B33}"/>
              </a:ext>
            </a:extLst>
          </p:cNvPr>
          <p:cNvPicPr>
            <a:picLocks noChangeAspect="1"/>
          </p:cNvPicPr>
          <p:nvPr/>
        </p:nvPicPr>
        <p:blipFill>
          <a:blip r:embed="rId2"/>
          <a:stretch>
            <a:fillRect/>
          </a:stretch>
        </p:blipFill>
        <p:spPr>
          <a:xfrm>
            <a:off x="390112" y="1812755"/>
            <a:ext cx="4810101" cy="4404249"/>
          </a:xfrm>
          <a:prstGeom prst="rect">
            <a:avLst/>
          </a:prstGeom>
        </p:spPr>
      </p:pic>
      <p:pic>
        <p:nvPicPr>
          <p:cNvPr id="6" name="Immagine 5">
            <a:extLst>
              <a:ext uri="{FF2B5EF4-FFF2-40B4-BE49-F238E27FC236}">
                <a16:creationId xmlns:a16="http://schemas.microsoft.com/office/drawing/2014/main" id="{6C5A216D-143B-BB4D-9BC6-21B946BD9248}"/>
              </a:ext>
            </a:extLst>
          </p:cNvPr>
          <p:cNvPicPr>
            <a:picLocks noChangeAspect="1"/>
          </p:cNvPicPr>
          <p:nvPr/>
        </p:nvPicPr>
        <p:blipFill>
          <a:blip r:embed="rId3"/>
          <a:stretch>
            <a:fillRect/>
          </a:stretch>
        </p:blipFill>
        <p:spPr>
          <a:xfrm>
            <a:off x="5483686" y="113175"/>
            <a:ext cx="3520711" cy="3006031"/>
          </a:xfrm>
          <a:prstGeom prst="rect">
            <a:avLst/>
          </a:prstGeom>
        </p:spPr>
      </p:pic>
    </p:spTree>
    <p:extLst>
      <p:ext uri="{BB962C8B-B14F-4D97-AF65-F5344CB8AC3E}">
        <p14:creationId xmlns:p14="http://schemas.microsoft.com/office/powerpoint/2010/main" val="918043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8914D82F-A7C3-8D4B-93A9-773C81D82AE0}"/>
              </a:ext>
            </a:extLst>
          </p:cNvPr>
          <p:cNvPicPr>
            <a:picLocks noChangeAspect="1"/>
          </p:cNvPicPr>
          <p:nvPr/>
        </p:nvPicPr>
        <p:blipFill>
          <a:blip r:embed="rId2"/>
          <a:stretch>
            <a:fillRect/>
          </a:stretch>
        </p:blipFill>
        <p:spPr>
          <a:xfrm>
            <a:off x="1600394" y="477688"/>
            <a:ext cx="7170481" cy="5357719"/>
          </a:xfrm>
          <a:prstGeom prst="rect">
            <a:avLst/>
          </a:prstGeom>
        </p:spPr>
      </p:pic>
    </p:spTree>
    <p:extLst>
      <p:ext uri="{BB962C8B-B14F-4D97-AF65-F5344CB8AC3E}">
        <p14:creationId xmlns:p14="http://schemas.microsoft.com/office/powerpoint/2010/main" val="36516399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682150" y="508806"/>
            <a:ext cx="7168551" cy="707886"/>
          </a:xfrm>
          <a:prstGeom prst="rect">
            <a:avLst/>
          </a:prstGeom>
        </p:spPr>
        <p:txBody>
          <a:bodyPr wrap="square">
            <a:spAutoFit/>
          </a:bodyPr>
          <a:lstStyle/>
          <a:p>
            <a:pPr algn="just"/>
            <a:r>
              <a:rPr lang="en-US" sz="2000" dirty="0"/>
              <a:t>When past processes are inferred from genetic diversity in modern populations, one assumption is necessary:</a:t>
            </a:r>
          </a:p>
        </p:txBody>
      </p:sp>
      <p:sp>
        <p:nvSpPr>
          <p:cNvPr id="6" name="CasellaDiTesto 5"/>
          <p:cNvSpPr txBox="1"/>
          <p:nvPr/>
        </p:nvSpPr>
        <p:spPr>
          <a:xfrm>
            <a:off x="1638379" y="1610011"/>
            <a:ext cx="6025168" cy="707886"/>
          </a:xfrm>
          <a:prstGeom prst="rect">
            <a:avLst/>
          </a:prstGeom>
          <a:solidFill>
            <a:schemeClr val="accent5">
              <a:lumMod val="60000"/>
              <a:lumOff val="40000"/>
            </a:schemeClr>
          </a:solidFill>
        </p:spPr>
        <p:txBody>
          <a:bodyPr wrap="square" rtlCol="0">
            <a:spAutoFit/>
          </a:bodyPr>
          <a:lstStyle/>
          <a:p>
            <a:r>
              <a:rPr lang="en-US" sz="2000" dirty="0"/>
              <a:t>There is genetic continuity between modern and ancient population living in the same place at different times</a:t>
            </a:r>
          </a:p>
        </p:txBody>
      </p:sp>
      <p:grpSp>
        <p:nvGrpSpPr>
          <p:cNvPr id="14" name="Gruppo 13"/>
          <p:cNvGrpSpPr/>
          <p:nvPr/>
        </p:nvGrpSpPr>
        <p:grpSpPr>
          <a:xfrm>
            <a:off x="247109" y="2670352"/>
            <a:ext cx="8770538" cy="3536638"/>
            <a:chOff x="247109" y="2670352"/>
            <a:chExt cx="8770538" cy="3536638"/>
          </a:xfrm>
        </p:grpSpPr>
        <p:sp>
          <p:nvSpPr>
            <p:cNvPr id="7" name="Rettangolo 6"/>
            <p:cNvSpPr/>
            <p:nvPr/>
          </p:nvSpPr>
          <p:spPr>
            <a:xfrm>
              <a:off x="1923691" y="4835711"/>
              <a:ext cx="5443550" cy="1015663"/>
            </a:xfrm>
            <a:prstGeom prst="rect">
              <a:avLst/>
            </a:prstGeom>
          </p:spPr>
          <p:txBody>
            <a:bodyPr wrap="square">
              <a:spAutoFit/>
            </a:bodyPr>
            <a:lstStyle/>
            <a:p>
              <a:pPr algn="just"/>
              <a:r>
                <a:rPr lang="en-US" sz="2000" dirty="0" err="1"/>
                <a:t>Lucklily</a:t>
              </a:r>
              <a:r>
                <a:rPr lang="en-US" sz="2000" dirty="0"/>
                <a:t>, for some years now, it has been possible to include in the analysis samples coming from ancient specimens (ancient DNA)</a:t>
              </a:r>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9042" y="3488018"/>
              <a:ext cx="2404160" cy="890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7109" y="4933312"/>
              <a:ext cx="1676582" cy="1273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descr="E:\Silvietta\Immagini\AncientDNAscav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42133" y="3475989"/>
              <a:ext cx="2079392" cy="126414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E:\Silvietta\Immagini\ancientDNAlab.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33001" y="4835711"/>
              <a:ext cx="1684646" cy="126348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E:\Silvietta\Immagini\neanderthal_dna_extraction.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14581" y="3411304"/>
              <a:ext cx="1905342" cy="1190839"/>
            </a:xfrm>
            <a:prstGeom prst="rect">
              <a:avLst/>
            </a:prstGeom>
            <a:noFill/>
            <a:extLst>
              <a:ext uri="{909E8E84-426E-40DD-AFC4-6F175D3DCCD1}">
                <a14:hiddenFill xmlns:a14="http://schemas.microsoft.com/office/drawing/2010/main">
                  <a:solidFill>
                    <a:srgbClr val="FFFFFF"/>
                  </a:solidFill>
                </a14:hiddenFill>
              </a:ext>
            </a:extLst>
          </p:spPr>
        </p:pic>
        <p:sp>
          <p:nvSpPr>
            <p:cNvPr id="13" name="CasellaDiTesto 12"/>
            <p:cNvSpPr txBox="1"/>
            <p:nvPr/>
          </p:nvSpPr>
          <p:spPr>
            <a:xfrm>
              <a:off x="1290032" y="2670352"/>
              <a:ext cx="6842344" cy="523220"/>
            </a:xfrm>
            <a:prstGeom prst="rect">
              <a:avLst/>
            </a:prstGeom>
            <a:noFill/>
          </p:spPr>
          <p:txBody>
            <a:bodyPr wrap="square" rtlCol="0">
              <a:spAutoFit/>
            </a:bodyPr>
            <a:lstStyle/>
            <a:p>
              <a:r>
                <a:rPr lang="en-US" sz="2800" dirty="0"/>
                <a:t>But is that always the case?</a:t>
              </a:r>
            </a:p>
          </p:txBody>
        </p:sp>
      </p:grpSp>
    </p:spTree>
    <p:extLst>
      <p:ext uri="{BB962C8B-B14F-4D97-AF65-F5344CB8AC3E}">
        <p14:creationId xmlns:p14="http://schemas.microsoft.com/office/powerpoint/2010/main" val="1550790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639018" y="306445"/>
            <a:ext cx="7254816" cy="1631216"/>
          </a:xfrm>
          <a:prstGeom prst="rect">
            <a:avLst/>
          </a:prstGeom>
        </p:spPr>
        <p:txBody>
          <a:bodyPr wrap="square">
            <a:spAutoFit/>
          </a:bodyPr>
          <a:lstStyle/>
          <a:p>
            <a:pPr algn="just"/>
            <a:r>
              <a:rPr lang="en-US" sz="2000" dirty="0"/>
              <a:t>Considering the ancient genetic data allows one not only to increase the power in estimating the historical demographic processes, but also to test hypotheses about the genealogical links between modern and ancient populations living in the same place at different periods of time</a:t>
            </a:r>
          </a:p>
        </p:txBody>
      </p:sp>
      <p:grpSp>
        <p:nvGrpSpPr>
          <p:cNvPr id="53" name="Gruppo 52"/>
          <p:cNvGrpSpPr/>
          <p:nvPr/>
        </p:nvGrpSpPr>
        <p:grpSpPr>
          <a:xfrm>
            <a:off x="865462" y="1122053"/>
            <a:ext cx="7249196" cy="3729152"/>
            <a:chOff x="823380" y="466284"/>
            <a:chExt cx="7249196" cy="3729152"/>
          </a:xfrm>
        </p:grpSpPr>
        <p:grpSp>
          <p:nvGrpSpPr>
            <p:cNvPr id="3" name="Group 31"/>
            <p:cNvGrpSpPr>
              <a:grpSpLocks/>
            </p:cNvGrpSpPr>
            <p:nvPr/>
          </p:nvGrpSpPr>
          <p:grpSpPr bwMode="auto">
            <a:xfrm>
              <a:off x="823380" y="2538637"/>
              <a:ext cx="2305485" cy="1656799"/>
              <a:chOff x="-534" y="1170"/>
              <a:chExt cx="2189" cy="1301"/>
            </a:xfrm>
          </p:grpSpPr>
          <p:sp>
            <p:nvSpPr>
              <p:cNvPr id="22" name="CasellaDiTesto 21"/>
              <p:cNvSpPr txBox="1"/>
              <p:nvPr/>
            </p:nvSpPr>
            <p:spPr>
              <a:xfrm>
                <a:off x="-300" y="1170"/>
                <a:ext cx="1502" cy="266"/>
              </a:xfrm>
              <a:prstGeom prst="rect">
                <a:avLst/>
              </a:prstGeom>
              <a:ln>
                <a:solidFill>
                  <a:srgbClr val="FF66CC"/>
                </a:solidFill>
              </a:ln>
            </p:spPr>
            <p:style>
              <a:lnRef idx="2">
                <a:schemeClr val="accent2"/>
              </a:lnRef>
              <a:fillRef idx="1">
                <a:schemeClr val="lt1"/>
              </a:fillRef>
              <a:effectRef idx="0">
                <a:schemeClr val="accent2"/>
              </a:effectRef>
              <a:fontRef idx="minor">
                <a:schemeClr val="dk1"/>
              </a:fontRef>
            </p:style>
            <p:txBody>
              <a:bodyPr wrap="square">
                <a:spAutoFit/>
              </a:bodyPr>
              <a:lstStyle/>
              <a:p>
                <a:pPr>
                  <a:defRPr/>
                </a:pPr>
                <a:r>
                  <a:rPr lang="en-US" sz="1600" dirty="0">
                    <a:solidFill>
                      <a:srgbClr val="000000"/>
                    </a:solidFill>
                  </a:rPr>
                  <a:t>Ancient sample</a:t>
                </a:r>
              </a:p>
            </p:txBody>
          </p:sp>
          <p:cxnSp>
            <p:nvCxnSpPr>
              <p:cNvPr id="23" name="Connettore 2 22"/>
              <p:cNvCxnSpPr/>
              <p:nvPr/>
            </p:nvCxnSpPr>
            <p:spPr>
              <a:xfrm>
                <a:off x="1250" y="1304"/>
                <a:ext cx="405" cy="1"/>
              </a:xfrm>
              <a:prstGeom prst="straightConnector1">
                <a:avLst/>
              </a:prstGeom>
              <a:ln w="28575">
                <a:solidFill>
                  <a:srgbClr val="FF66CC"/>
                </a:solidFill>
                <a:tailEnd type="arrow"/>
              </a:ln>
            </p:spPr>
            <p:style>
              <a:lnRef idx="1">
                <a:schemeClr val="accent1"/>
              </a:lnRef>
              <a:fillRef idx="0">
                <a:schemeClr val="accent1"/>
              </a:fillRef>
              <a:effectRef idx="0">
                <a:schemeClr val="accent1"/>
              </a:effectRef>
              <a:fontRef idx="minor">
                <a:schemeClr val="tx1"/>
              </a:fontRef>
            </p:style>
          </p:cxnSp>
          <p:sp>
            <p:nvSpPr>
              <p:cNvPr id="28" name="CasellaDiTesto 27"/>
              <p:cNvSpPr txBox="1"/>
              <p:nvPr/>
            </p:nvSpPr>
            <p:spPr>
              <a:xfrm>
                <a:off x="-534" y="2205"/>
                <a:ext cx="1465" cy="266"/>
              </a:xfrm>
              <a:prstGeom prst="rect">
                <a:avLst/>
              </a:prstGeom>
              <a:ln>
                <a:solidFill>
                  <a:srgbClr val="7030A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1600" dirty="0">
                    <a:solidFill>
                      <a:srgbClr val="000000"/>
                    </a:solidFill>
                  </a:rPr>
                  <a:t>Modern sample</a:t>
                </a:r>
              </a:p>
            </p:txBody>
          </p:sp>
          <p:cxnSp>
            <p:nvCxnSpPr>
              <p:cNvPr id="29" name="Connettore 2 28"/>
              <p:cNvCxnSpPr/>
              <p:nvPr/>
            </p:nvCxnSpPr>
            <p:spPr>
              <a:xfrm>
                <a:off x="963" y="2345"/>
                <a:ext cx="199" cy="0"/>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grpSp>
        <p:grpSp>
          <p:nvGrpSpPr>
            <p:cNvPr id="30" name="Gruppo 29"/>
            <p:cNvGrpSpPr/>
            <p:nvPr/>
          </p:nvGrpSpPr>
          <p:grpSpPr>
            <a:xfrm>
              <a:off x="1996374" y="466284"/>
              <a:ext cx="6076202" cy="3597895"/>
              <a:chOff x="2005885" y="-1428784"/>
              <a:chExt cx="6076202" cy="3609791"/>
            </a:xfrm>
          </p:grpSpPr>
          <p:grpSp>
            <p:nvGrpSpPr>
              <p:cNvPr id="31" name="Gruppo 34"/>
              <p:cNvGrpSpPr/>
              <p:nvPr/>
            </p:nvGrpSpPr>
            <p:grpSpPr>
              <a:xfrm>
                <a:off x="4178202" y="-537062"/>
                <a:ext cx="3903885" cy="2703491"/>
                <a:chOff x="3025568" y="25414"/>
                <a:chExt cx="3903885" cy="2703491"/>
              </a:xfrm>
            </p:grpSpPr>
            <p:sp>
              <p:nvSpPr>
                <p:cNvPr id="43" name="Arco 17"/>
                <p:cNvSpPr/>
                <p:nvPr/>
              </p:nvSpPr>
              <p:spPr>
                <a:xfrm rot="16200000" flipH="1">
                  <a:off x="4721603" y="518483"/>
                  <a:ext cx="2700920" cy="1714781"/>
                </a:xfrm>
                <a:prstGeom prst="arc">
                  <a:avLst>
                    <a:gd name="adj1" fmla="val 16200000"/>
                    <a:gd name="adj2" fmla="val 2181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44" name="Gruppo 62"/>
                <p:cNvGrpSpPr/>
                <p:nvPr/>
              </p:nvGrpSpPr>
              <p:grpSpPr>
                <a:xfrm>
                  <a:off x="3025568" y="27985"/>
                  <a:ext cx="3053297" cy="2700920"/>
                  <a:chOff x="3991301" y="44624"/>
                  <a:chExt cx="5128628" cy="3600400"/>
                </a:xfrm>
              </p:grpSpPr>
              <p:sp>
                <p:nvSpPr>
                  <p:cNvPr id="45" name="Arco 44"/>
                  <p:cNvSpPr/>
                  <p:nvPr/>
                </p:nvSpPr>
                <p:spPr>
                  <a:xfrm rot="5400000">
                    <a:off x="3631261" y="404664"/>
                    <a:ext cx="3600400" cy="2880320"/>
                  </a:xfrm>
                  <a:prstGeom prst="arc">
                    <a:avLst>
                      <a:gd name="adj1" fmla="val 16200000"/>
                      <a:gd name="adj2" fmla="val 2181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46" name="Gruppo 61"/>
                  <p:cNvGrpSpPr/>
                  <p:nvPr/>
                </p:nvGrpSpPr>
                <p:grpSpPr>
                  <a:xfrm>
                    <a:off x="5238297" y="1052736"/>
                    <a:ext cx="3881632" cy="2592231"/>
                    <a:chOff x="5238297" y="1052736"/>
                    <a:chExt cx="3881632" cy="2592231"/>
                  </a:xfrm>
                </p:grpSpPr>
                <p:cxnSp>
                  <p:nvCxnSpPr>
                    <p:cNvPr id="47" name="Connettore 1 46"/>
                    <p:cNvCxnSpPr/>
                    <p:nvPr/>
                  </p:nvCxnSpPr>
                  <p:spPr>
                    <a:xfrm>
                      <a:off x="6228184" y="1052736"/>
                      <a:ext cx="0"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Connettore 1 47"/>
                    <p:cNvCxnSpPr/>
                    <p:nvPr/>
                  </p:nvCxnSpPr>
                  <p:spPr>
                    <a:xfrm>
                      <a:off x="6732240" y="1052736"/>
                      <a:ext cx="0"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Connettore 1 48"/>
                    <p:cNvCxnSpPr/>
                    <p:nvPr/>
                  </p:nvCxnSpPr>
                  <p:spPr>
                    <a:xfrm>
                      <a:off x="5238297" y="1847258"/>
                      <a:ext cx="792088" cy="0"/>
                    </a:xfrm>
                    <a:prstGeom prst="line">
                      <a:avLst/>
                    </a:prstGeom>
                    <a:ln w="38100">
                      <a:solidFill>
                        <a:srgbClr val="FF66CC"/>
                      </a:solidFill>
                    </a:ln>
                  </p:spPr>
                  <p:style>
                    <a:lnRef idx="1">
                      <a:schemeClr val="accent1"/>
                    </a:lnRef>
                    <a:fillRef idx="0">
                      <a:schemeClr val="accent1"/>
                    </a:fillRef>
                    <a:effectRef idx="0">
                      <a:schemeClr val="accent1"/>
                    </a:effectRef>
                    <a:fontRef idx="minor">
                      <a:schemeClr val="tx1"/>
                    </a:fontRef>
                  </p:style>
                </p:cxnSp>
                <p:cxnSp>
                  <p:nvCxnSpPr>
                    <p:cNvPr id="50" name="Connettore 1 24"/>
                    <p:cNvCxnSpPr>
                      <a:stCxn id="45" idx="2"/>
                    </p:cNvCxnSpPr>
                    <p:nvPr/>
                  </p:nvCxnSpPr>
                  <p:spPr>
                    <a:xfrm flipV="1">
                      <a:off x="5420036" y="3641539"/>
                      <a:ext cx="3699893" cy="3428"/>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51" name="Connettore 1 50"/>
                    <p:cNvCxnSpPr/>
                    <p:nvPr/>
                  </p:nvCxnSpPr>
                  <p:spPr>
                    <a:xfrm>
                      <a:off x="6732240" y="1484784"/>
                      <a:ext cx="936104" cy="3566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Connettore 1 26"/>
                    <p:cNvCxnSpPr>
                      <a:endCxn id="45" idx="0"/>
                    </p:cNvCxnSpPr>
                    <p:nvPr/>
                  </p:nvCxnSpPr>
                  <p:spPr>
                    <a:xfrm>
                      <a:off x="6444208" y="1484784"/>
                      <a:ext cx="427413" cy="3600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grpSp>
          <p:grpSp>
            <p:nvGrpSpPr>
              <p:cNvPr id="32" name="Gruppo 32"/>
              <p:cNvGrpSpPr/>
              <p:nvPr/>
            </p:nvGrpSpPr>
            <p:grpSpPr>
              <a:xfrm>
                <a:off x="2005885" y="-1428784"/>
                <a:ext cx="3280495" cy="3602481"/>
                <a:chOff x="357159" y="-857280"/>
                <a:chExt cx="3280495" cy="3602481"/>
              </a:xfrm>
            </p:grpSpPr>
            <p:sp>
              <p:nvSpPr>
                <p:cNvPr id="41" name="Arco 40"/>
                <p:cNvSpPr/>
                <p:nvPr/>
              </p:nvSpPr>
              <p:spPr>
                <a:xfrm rot="10800000">
                  <a:off x="2064037" y="-857280"/>
                  <a:ext cx="1573617" cy="3590585"/>
                </a:xfrm>
                <a:prstGeom prst="arc">
                  <a:avLst>
                    <a:gd name="adj1" fmla="val 16186729"/>
                    <a:gd name="adj2" fmla="val 2132901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2" name="Arco 41"/>
                <p:cNvSpPr/>
                <p:nvPr/>
              </p:nvSpPr>
              <p:spPr>
                <a:xfrm rot="10800000" flipH="1">
                  <a:off x="357159" y="-845384"/>
                  <a:ext cx="1324106" cy="3590585"/>
                </a:xfrm>
                <a:prstGeom prst="arc">
                  <a:avLst>
                    <a:gd name="adj1" fmla="val 16186729"/>
                    <a:gd name="adj2" fmla="val 2132901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33" name="Gruppo 54"/>
              <p:cNvGrpSpPr/>
              <p:nvPr/>
            </p:nvGrpSpPr>
            <p:grpSpPr>
              <a:xfrm>
                <a:off x="2662424" y="446894"/>
                <a:ext cx="2972786" cy="1734113"/>
                <a:chOff x="1371188" y="1500174"/>
                <a:chExt cx="4993392" cy="2311622"/>
              </a:xfrm>
            </p:grpSpPr>
            <p:cxnSp>
              <p:nvCxnSpPr>
                <p:cNvPr id="35" name="Connettore 1 34"/>
                <p:cNvCxnSpPr/>
                <p:nvPr/>
              </p:nvCxnSpPr>
              <p:spPr>
                <a:xfrm flipH="1">
                  <a:off x="5148064" y="1625950"/>
                  <a:ext cx="1008112" cy="3600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Connettore 1 35"/>
                <p:cNvCxnSpPr/>
                <p:nvPr/>
              </p:nvCxnSpPr>
              <p:spPr>
                <a:xfrm flipH="1">
                  <a:off x="5932532" y="1633570"/>
                  <a:ext cx="432048" cy="3600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 name="Gruppo 52"/>
                <p:cNvGrpSpPr/>
                <p:nvPr/>
              </p:nvGrpSpPr>
              <p:grpSpPr>
                <a:xfrm>
                  <a:off x="1371188" y="1500174"/>
                  <a:ext cx="3078928" cy="2311622"/>
                  <a:chOff x="1371188" y="1500174"/>
                  <a:chExt cx="3078928" cy="2311622"/>
                </a:xfrm>
              </p:grpSpPr>
              <p:cxnSp>
                <p:nvCxnSpPr>
                  <p:cNvPr id="38" name="Connettore 1 37"/>
                  <p:cNvCxnSpPr/>
                  <p:nvPr/>
                </p:nvCxnSpPr>
                <p:spPr>
                  <a:xfrm>
                    <a:off x="2467306" y="1994954"/>
                    <a:ext cx="714380" cy="1588"/>
                  </a:xfrm>
                  <a:prstGeom prst="line">
                    <a:avLst/>
                  </a:prstGeom>
                  <a:ln w="38100">
                    <a:solidFill>
                      <a:srgbClr val="FF66CC"/>
                    </a:solidFill>
                  </a:ln>
                </p:spPr>
                <p:style>
                  <a:lnRef idx="1">
                    <a:schemeClr val="accent1"/>
                  </a:lnRef>
                  <a:fillRef idx="0">
                    <a:schemeClr val="accent1"/>
                  </a:fillRef>
                  <a:effectRef idx="0">
                    <a:schemeClr val="accent1"/>
                  </a:effectRef>
                  <a:fontRef idx="minor">
                    <a:schemeClr val="tx1"/>
                  </a:fontRef>
                </p:style>
              </p:cxnSp>
              <p:cxnSp>
                <p:nvCxnSpPr>
                  <p:cNvPr id="39" name="Connettore 1 38"/>
                  <p:cNvCxnSpPr/>
                  <p:nvPr/>
                </p:nvCxnSpPr>
                <p:spPr>
                  <a:xfrm>
                    <a:off x="1371188" y="3786947"/>
                    <a:ext cx="3078928" cy="24849"/>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0" name="Connettore 1 39"/>
                  <p:cNvCxnSpPr/>
                  <p:nvPr/>
                </p:nvCxnSpPr>
                <p:spPr>
                  <a:xfrm>
                    <a:off x="2508932" y="1500174"/>
                    <a:ext cx="629839" cy="1588"/>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grpSp>
          <p:cxnSp>
            <p:nvCxnSpPr>
              <p:cNvPr id="34" name="Connettore 1 33"/>
              <p:cNvCxnSpPr/>
              <p:nvPr/>
            </p:nvCxnSpPr>
            <p:spPr>
              <a:xfrm>
                <a:off x="5502163" y="214290"/>
                <a:ext cx="303533" cy="1588"/>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58" name="Gruppo 57"/>
          <p:cNvGrpSpPr/>
          <p:nvPr/>
        </p:nvGrpSpPr>
        <p:grpSpPr>
          <a:xfrm>
            <a:off x="595223" y="3202932"/>
            <a:ext cx="2672813" cy="2956328"/>
            <a:chOff x="3613785" y="2977638"/>
            <a:chExt cx="2128707" cy="2520315"/>
          </a:xfrm>
        </p:grpSpPr>
        <p:pic>
          <p:nvPicPr>
            <p:cNvPr id="59" name="Picture 5" descr="E:\Silvietta\Immagini\nuraghe sardegn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13785" y="3140967"/>
              <a:ext cx="1445900" cy="904969"/>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6" descr="E:\Silvietta\Immagini\Sardegn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34688" y="2977638"/>
              <a:ext cx="1307804" cy="252031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4" name="Gruppo 63"/>
          <p:cNvGrpSpPr/>
          <p:nvPr/>
        </p:nvGrpSpPr>
        <p:grpSpPr>
          <a:xfrm>
            <a:off x="5529935" y="1708030"/>
            <a:ext cx="2584723" cy="2907102"/>
            <a:chOff x="6287069" y="4078485"/>
            <a:chExt cx="2326211" cy="2590875"/>
          </a:xfrm>
        </p:grpSpPr>
        <p:pic>
          <p:nvPicPr>
            <p:cNvPr id="65" name="Picture 10" descr="http://www.castellitoscani.com/maps/etruria.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87069" y="4164515"/>
              <a:ext cx="1742259" cy="2504845"/>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7" descr="E:\Silvietta\Immagini\etruschi.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45376" y="4078485"/>
              <a:ext cx="1167904" cy="141243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2" name="Gruppo 61"/>
          <p:cNvGrpSpPr/>
          <p:nvPr/>
        </p:nvGrpSpPr>
        <p:grpSpPr>
          <a:xfrm>
            <a:off x="3916392" y="4699084"/>
            <a:ext cx="5098213" cy="1140998"/>
            <a:chOff x="4056105" y="4681832"/>
            <a:chExt cx="4958500" cy="1041415"/>
          </a:xfrm>
        </p:grpSpPr>
        <p:pic>
          <p:nvPicPr>
            <p:cNvPr id="307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56105" y="4983172"/>
              <a:ext cx="4958500" cy="74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94347" y="4681832"/>
              <a:ext cx="1040622" cy="281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63" name="Gruppo 62"/>
          <p:cNvGrpSpPr/>
          <p:nvPr/>
        </p:nvGrpSpPr>
        <p:grpSpPr>
          <a:xfrm>
            <a:off x="152254" y="2013398"/>
            <a:ext cx="5091367" cy="1076807"/>
            <a:chOff x="152254" y="2013399"/>
            <a:chExt cx="4944695" cy="979338"/>
          </a:xfrm>
        </p:grpSpPr>
        <p:pic>
          <p:nvPicPr>
            <p:cNvPr id="3075"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254" y="2208362"/>
              <a:ext cx="4944695" cy="784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70413" y="2013399"/>
              <a:ext cx="520727" cy="205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1550790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3"/>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5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6052" y="355266"/>
            <a:ext cx="7108167" cy="11112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3673" y="2169157"/>
            <a:ext cx="2574925" cy="318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asellaDiTesto 3"/>
          <p:cNvSpPr txBox="1">
            <a:spLocks noChangeArrowheads="1"/>
          </p:cNvSpPr>
          <p:nvPr/>
        </p:nvSpPr>
        <p:spPr bwMode="auto">
          <a:xfrm>
            <a:off x="278173" y="1960509"/>
            <a:ext cx="590550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it-IT" sz="2000" dirty="0"/>
              <a:t>The Etruscan civilization is documented in central Italy from the 8</a:t>
            </a:r>
            <a:r>
              <a:rPr lang="en-US" altLang="it-IT" sz="2000" baseline="30000" dirty="0"/>
              <a:t>th</a:t>
            </a:r>
            <a:r>
              <a:rPr lang="en-US" altLang="it-IT" sz="2000" dirty="0"/>
              <a:t> to the 1</a:t>
            </a:r>
            <a:r>
              <a:rPr lang="en-US" altLang="it-IT" sz="2000" baseline="30000" dirty="0"/>
              <a:t>st</a:t>
            </a:r>
            <a:r>
              <a:rPr lang="en-US" altLang="it-IT" sz="2000" dirty="0"/>
              <a:t> century BC</a:t>
            </a:r>
            <a:endParaRPr lang="it-IT" altLang="it-IT" sz="2000" dirty="0"/>
          </a:p>
          <a:p>
            <a:pPr eaLnBrk="1" hangingPunct="1"/>
            <a:endParaRPr lang="it-IT" altLang="it-IT" sz="2000" dirty="0"/>
          </a:p>
          <a:p>
            <a:pPr eaLnBrk="1" hangingPunct="1"/>
            <a:r>
              <a:rPr lang="it-IT" altLang="it-IT" sz="2000" dirty="0"/>
              <a:t>Common culture and </a:t>
            </a:r>
            <a:r>
              <a:rPr lang="it-IT" altLang="it-IT" sz="2000" dirty="0" err="1"/>
              <a:t>language</a:t>
            </a:r>
            <a:r>
              <a:rPr lang="it-IT" altLang="it-IT" sz="2000" dirty="0"/>
              <a:t>, </a:t>
            </a:r>
            <a:r>
              <a:rPr lang="it-IT" altLang="it-IT" sz="2000" dirty="0" err="1"/>
              <a:t>but</a:t>
            </a:r>
            <a:r>
              <a:rPr lang="it-IT" altLang="it-IT" sz="2000" dirty="0"/>
              <a:t> </a:t>
            </a:r>
            <a:r>
              <a:rPr lang="it-IT" altLang="it-IT" sz="2000" dirty="0" err="1"/>
              <a:t>never</a:t>
            </a:r>
            <a:r>
              <a:rPr lang="it-IT" altLang="it-IT" sz="2000" dirty="0"/>
              <a:t> a </a:t>
            </a:r>
            <a:r>
              <a:rPr lang="en-US" altLang="it-IT" sz="2000" dirty="0"/>
              <a:t>political</a:t>
            </a:r>
            <a:r>
              <a:rPr lang="it-IT" altLang="it-IT" sz="2000" dirty="0"/>
              <a:t> </a:t>
            </a:r>
            <a:r>
              <a:rPr lang="it-IT" altLang="it-IT" sz="2000" dirty="0" err="1"/>
              <a:t>unit</a:t>
            </a:r>
            <a:r>
              <a:rPr lang="it-IT" altLang="it-IT" sz="2000" dirty="0"/>
              <a:t>: </a:t>
            </a:r>
          </a:p>
          <a:p>
            <a:pPr eaLnBrk="1" hangingPunct="1"/>
            <a:r>
              <a:rPr lang="it-IT" altLang="it-IT" sz="2000" dirty="0"/>
              <a:t>- non Indo-</a:t>
            </a:r>
            <a:r>
              <a:rPr lang="it-IT" altLang="it-IT" sz="2000" dirty="0" err="1"/>
              <a:t>European</a:t>
            </a:r>
            <a:r>
              <a:rPr lang="it-IT" altLang="it-IT" sz="2000" dirty="0"/>
              <a:t> </a:t>
            </a:r>
            <a:r>
              <a:rPr lang="it-IT" altLang="it-IT" sz="2000" dirty="0" err="1"/>
              <a:t>language</a:t>
            </a:r>
            <a:endParaRPr lang="it-IT" altLang="it-IT" sz="2000" dirty="0"/>
          </a:p>
          <a:p>
            <a:pPr eaLnBrk="1" hangingPunct="1"/>
            <a:r>
              <a:rPr lang="it-IT" altLang="it-IT" sz="2000" dirty="0"/>
              <a:t>- </a:t>
            </a:r>
            <a:r>
              <a:rPr lang="it-IT" altLang="it-IT" sz="2000" dirty="0" err="1"/>
              <a:t>Etruscan</a:t>
            </a:r>
            <a:r>
              <a:rPr lang="it-IT" altLang="it-IT" sz="2000" dirty="0"/>
              <a:t> </a:t>
            </a:r>
            <a:r>
              <a:rPr lang="it-IT" altLang="it-IT" sz="2000" dirty="0" err="1"/>
              <a:t>cities</a:t>
            </a:r>
            <a:r>
              <a:rPr lang="it-IT" altLang="it-IT" sz="2000" dirty="0"/>
              <a:t> </a:t>
            </a:r>
            <a:r>
              <a:rPr lang="it-IT" altLang="it-IT" sz="2000" dirty="0" err="1"/>
              <a:t>were</a:t>
            </a:r>
            <a:r>
              <a:rPr lang="it-IT" altLang="it-IT" sz="2000" dirty="0"/>
              <a:t> </a:t>
            </a:r>
            <a:r>
              <a:rPr lang="en-US" altLang="it-IT" sz="2000" dirty="0"/>
              <a:t>independent</a:t>
            </a:r>
            <a:r>
              <a:rPr lang="it-IT" altLang="it-IT" sz="2000" dirty="0"/>
              <a:t> </a:t>
            </a:r>
            <a:r>
              <a:rPr lang="it-IT" altLang="it-IT" sz="2000" dirty="0" err="1"/>
              <a:t>states</a:t>
            </a:r>
            <a:endParaRPr lang="it-IT" altLang="it-IT" sz="2000" dirty="0"/>
          </a:p>
          <a:p>
            <a:pPr eaLnBrk="1" hangingPunct="1"/>
            <a:endParaRPr lang="it-IT" altLang="it-IT" sz="2000" dirty="0"/>
          </a:p>
          <a:p>
            <a:pPr eaLnBrk="1" hangingPunct="1"/>
            <a:r>
              <a:rPr lang="en-US" altLang="it-IT" sz="2000" dirty="0"/>
              <a:t>In the 1</a:t>
            </a:r>
            <a:r>
              <a:rPr lang="en-US" altLang="it-IT" sz="2000" baseline="30000" dirty="0"/>
              <a:t>st</a:t>
            </a:r>
            <a:r>
              <a:rPr lang="en-US" altLang="it-IT" sz="2000" dirty="0"/>
              <a:t> century BC the Etruscans obtained the Roman citizenship and their language and culture disappeared from the records.</a:t>
            </a:r>
            <a:endParaRPr lang="it-IT" altLang="it-IT" sz="2000" dirty="0"/>
          </a:p>
        </p:txBody>
      </p:sp>
    </p:spTree>
    <p:extLst>
      <p:ext uri="{BB962C8B-B14F-4D97-AF65-F5344CB8AC3E}">
        <p14:creationId xmlns:p14="http://schemas.microsoft.com/office/powerpoint/2010/main" val="15507903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po 8"/>
          <p:cNvGrpSpPr/>
          <p:nvPr/>
        </p:nvGrpSpPr>
        <p:grpSpPr>
          <a:xfrm>
            <a:off x="185623" y="3234906"/>
            <a:ext cx="3161426" cy="2133239"/>
            <a:chOff x="185623" y="3459191"/>
            <a:chExt cx="2686973" cy="1908954"/>
          </a:xfrm>
        </p:grpSpPr>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623" y="3459191"/>
              <a:ext cx="2686973" cy="19089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ttangolo 7"/>
            <p:cNvSpPr/>
            <p:nvPr/>
          </p:nvSpPr>
          <p:spPr>
            <a:xfrm>
              <a:off x="250166" y="3476443"/>
              <a:ext cx="129397" cy="94892"/>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 name="Rettangolo 1"/>
          <p:cNvSpPr/>
          <p:nvPr/>
        </p:nvSpPr>
        <p:spPr>
          <a:xfrm>
            <a:off x="2872596" y="2908221"/>
            <a:ext cx="6102618" cy="3170099"/>
          </a:xfrm>
          <a:prstGeom prst="rect">
            <a:avLst/>
          </a:prstGeom>
        </p:spPr>
        <p:txBody>
          <a:bodyPr wrap="square">
            <a:spAutoFit/>
          </a:bodyPr>
          <a:lstStyle/>
          <a:p>
            <a:pPr algn="just"/>
            <a:r>
              <a:rPr lang="en-US" sz="2000" dirty="0"/>
              <a:t>The study of genetic variation can help us understand aspects of human demographic history over thousands of years, i.e. well beyond the timescales of historical evidence </a:t>
            </a:r>
          </a:p>
          <a:p>
            <a:pPr algn="just"/>
            <a:endParaRPr lang="en-US" sz="2000" dirty="0"/>
          </a:p>
          <a:p>
            <a:pPr algn="just"/>
            <a:endParaRPr lang="en-US" sz="2000" dirty="0"/>
          </a:p>
          <a:p>
            <a:pPr algn="just"/>
            <a:r>
              <a:rPr lang="en-US" sz="2000" dirty="0"/>
              <a:t>Demographic dynamics influence the distribution of genetic diversity, and so one can retrospectively reconstruct episodes in population history on the basis of genetic diversity</a:t>
            </a:r>
          </a:p>
        </p:txBody>
      </p:sp>
      <p:sp>
        <p:nvSpPr>
          <p:cNvPr id="3" name="CasellaDiTesto 2"/>
          <p:cNvSpPr txBox="1"/>
          <p:nvPr/>
        </p:nvSpPr>
        <p:spPr>
          <a:xfrm>
            <a:off x="1587951" y="337379"/>
            <a:ext cx="7151295" cy="707886"/>
          </a:xfrm>
          <a:prstGeom prst="rect">
            <a:avLst/>
          </a:prstGeom>
          <a:noFill/>
        </p:spPr>
        <p:txBody>
          <a:bodyPr wrap="square" rtlCol="0">
            <a:spAutoFit/>
          </a:bodyPr>
          <a:lstStyle/>
          <a:p>
            <a:pPr algn="just"/>
            <a:r>
              <a:rPr lang="en-US" sz="2000" dirty="0"/>
              <a:t>A long-term problem in evolutionary studies is to estimate and explain genetic differences between populations</a:t>
            </a:r>
          </a:p>
        </p:txBody>
      </p:sp>
      <p:grpSp>
        <p:nvGrpSpPr>
          <p:cNvPr id="5" name="Gruppo 4"/>
          <p:cNvGrpSpPr/>
          <p:nvPr/>
        </p:nvGrpSpPr>
        <p:grpSpPr>
          <a:xfrm>
            <a:off x="1687272" y="1438366"/>
            <a:ext cx="2543175" cy="1331357"/>
            <a:chOff x="1687272" y="1438366"/>
            <a:chExt cx="2543175" cy="1331357"/>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7272" y="1438366"/>
              <a:ext cx="2543175" cy="962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asellaDiTesto 3"/>
            <p:cNvSpPr txBox="1"/>
            <p:nvPr/>
          </p:nvSpPr>
          <p:spPr>
            <a:xfrm>
              <a:off x="1837426" y="2400391"/>
              <a:ext cx="862642" cy="369332"/>
            </a:xfrm>
            <a:prstGeom prst="rect">
              <a:avLst/>
            </a:prstGeom>
            <a:noFill/>
          </p:spPr>
          <p:txBody>
            <a:bodyPr wrap="square" rtlCol="0">
              <a:spAutoFit/>
            </a:bodyPr>
            <a:lstStyle/>
            <a:p>
              <a:r>
                <a:rPr lang="en-US" dirty="0"/>
                <a:t>Pop 1</a:t>
              </a:r>
            </a:p>
          </p:txBody>
        </p:sp>
      </p:grpSp>
      <p:grpSp>
        <p:nvGrpSpPr>
          <p:cNvPr id="6" name="Gruppo 5"/>
          <p:cNvGrpSpPr/>
          <p:nvPr/>
        </p:nvGrpSpPr>
        <p:grpSpPr>
          <a:xfrm>
            <a:off x="4802937" y="1514566"/>
            <a:ext cx="2419350" cy="1269538"/>
            <a:chOff x="4802937" y="1514566"/>
            <a:chExt cx="2419350" cy="1269538"/>
          </a:xfrm>
        </p:grpSpPr>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2937" y="1514566"/>
              <a:ext cx="2419350" cy="885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asellaDiTesto 6"/>
            <p:cNvSpPr txBox="1"/>
            <p:nvPr/>
          </p:nvSpPr>
          <p:spPr>
            <a:xfrm>
              <a:off x="4899656" y="2414772"/>
              <a:ext cx="862642" cy="369332"/>
            </a:xfrm>
            <a:prstGeom prst="rect">
              <a:avLst/>
            </a:prstGeom>
            <a:noFill/>
          </p:spPr>
          <p:txBody>
            <a:bodyPr wrap="square" rtlCol="0">
              <a:spAutoFit/>
            </a:bodyPr>
            <a:lstStyle/>
            <a:p>
              <a:r>
                <a:rPr lang="en-US" dirty="0"/>
                <a:t>Pop 2</a:t>
              </a:r>
            </a:p>
          </p:txBody>
        </p:sp>
      </p:grpSp>
    </p:spTree>
    <p:extLst>
      <p:ext uri="{BB962C8B-B14F-4D97-AF65-F5344CB8AC3E}">
        <p14:creationId xmlns:p14="http://schemas.microsoft.com/office/powerpoint/2010/main" val="1550790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7653" y="2413599"/>
            <a:ext cx="3171825"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olo 1"/>
          <p:cNvSpPr>
            <a:spLocks noGrp="1"/>
          </p:cNvSpPr>
          <p:nvPr>
            <p:ph type="title"/>
          </p:nvPr>
        </p:nvSpPr>
        <p:spPr>
          <a:xfrm>
            <a:off x="-3175" y="765175"/>
            <a:ext cx="9150350" cy="503238"/>
          </a:xfrm>
        </p:spPr>
        <p:txBody>
          <a:bodyPr>
            <a:normAutofit fontScale="90000"/>
          </a:bodyPr>
          <a:lstStyle/>
          <a:p>
            <a:pPr eaLnBrk="1" hangingPunct="1"/>
            <a:r>
              <a:rPr lang="en-US" altLang="it-IT" sz="3300" b="1" dirty="0"/>
              <a:t>Etruscans’</a:t>
            </a:r>
            <a:r>
              <a:rPr lang="it-IT" altLang="it-IT" sz="3300" b="1" dirty="0"/>
              <a:t> </a:t>
            </a:r>
            <a:r>
              <a:rPr lang="it-IT" altLang="it-IT" sz="3300" b="1" dirty="0" err="1"/>
              <a:t>origins</a:t>
            </a:r>
            <a:r>
              <a:rPr lang="it-IT" altLang="it-IT" sz="3300" b="1" dirty="0"/>
              <a:t> </a:t>
            </a:r>
            <a:r>
              <a:rPr lang="it-IT" altLang="it-IT" sz="3300" b="1" dirty="0" err="1"/>
              <a:t>debate</a:t>
            </a:r>
            <a:endParaRPr lang="it-IT" altLang="it-IT" sz="3300" b="1" dirty="0"/>
          </a:p>
        </p:txBody>
      </p:sp>
      <p:sp>
        <p:nvSpPr>
          <p:cNvPr id="4" name="Titolo 1"/>
          <p:cNvSpPr txBox="1">
            <a:spLocks/>
          </p:cNvSpPr>
          <p:nvPr/>
        </p:nvSpPr>
        <p:spPr>
          <a:xfrm>
            <a:off x="395288" y="1557338"/>
            <a:ext cx="5329237" cy="5040312"/>
          </a:xfrm>
          <a:prstGeom prst="rect">
            <a:avLst/>
          </a:prstGeom>
        </p:spPr>
        <p:txBody>
          <a:bodyPr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spcAft>
                <a:spcPts val="0"/>
              </a:spcAft>
              <a:defRPr/>
            </a:pPr>
            <a:r>
              <a:rPr lang="it-IT" sz="2200" b="1" dirty="0"/>
              <a:t>Herodotus: </a:t>
            </a:r>
          </a:p>
          <a:p>
            <a:pPr algn="l" fontAlgn="auto">
              <a:spcAft>
                <a:spcPts val="0"/>
              </a:spcAft>
              <a:defRPr/>
            </a:pPr>
            <a:r>
              <a:rPr lang="it-IT" sz="2200" dirty="0"/>
              <a:t>the </a:t>
            </a:r>
            <a:r>
              <a:rPr lang="it-IT" sz="2200" dirty="0" err="1"/>
              <a:t>Etruscans</a:t>
            </a:r>
            <a:r>
              <a:rPr lang="it-IT" sz="2200" dirty="0"/>
              <a:t> </a:t>
            </a:r>
            <a:r>
              <a:rPr lang="it-IT" sz="2200" dirty="0" err="1"/>
              <a:t>were</a:t>
            </a:r>
            <a:r>
              <a:rPr lang="it-IT" sz="2200" dirty="0"/>
              <a:t> </a:t>
            </a:r>
            <a:r>
              <a:rPr lang="it-IT" sz="2200" dirty="0" err="1"/>
              <a:t>seamens</a:t>
            </a:r>
            <a:r>
              <a:rPr lang="it-IT" sz="2200" dirty="0"/>
              <a:t> from Lydia, </a:t>
            </a:r>
            <a:r>
              <a:rPr lang="it-IT" sz="2200" dirty="0" err="1"/>
              <a:t>escaping</a:t>
            </a:r>
            <a:r>
              <a:rPr lang="it-IT" sz="2200" dirty="0"/>
              <a:t> </a:t>
            </a:r>
            <a:r>
              <a:rPr lang="it-IT" sz="2200" dirty="0" err="1"/>
              <a:t>famine</a:t>
            </a:r>
            <a:endParaRPr lang="it-IT" sz="2200" b="1" dirty="0"/>
          </a:p>
          <a:p>
            <a:pPr algn="l" fontAlgn="auto">
              <a:spcAft>
                <a:spcPts val="0"/>
              </a:spcAft>
              <a:defRPr/>
            </a:pPr>
            <a:endParaRPr lang="it-IT" sz="2200" b="1" dirty="0"/>
          </a:p>
          <a:p>
            <a:pPr algn="l" fontAlgn="auto">
              <a:spcAft>
                <a:spcPts val="0"/>
              </a:spcAft>
              <a:defRPr/>
            </a:pPr>
            <a:r>
              <a:rPr lang="it-IT" sz="2200" b="1" dirty="0" err="1"/>
              <a:t>Dionysius</a:t>
            </a:r>
            <a:r>
              <a:rPr lang="it-IT" sz="2200" b="1" dirty="0"/>
              <a:t> of </a:t>
            </a:r>
            <a:r>
              <a:rPr lang="it-IT" sz="2200" b="1" dirty="0" err="1"/>
              <a:t>Halicarnassus</a:t>
            </a:r>
            <a:r>
              <a:rPr lang="it-IT" sz="2200" b="1" dirty="0"/>
              <a:t>: </a:t>
            </a:r>
          </a:p>
          <a:p>
            <a:pPr algn="l" fontAlgn="auto">
              <a:spcAft>
                <a:spcPts val="0"/>
              </a:spcAft>
              <a:defRPr/>
            </a:pPr>
            <a:r>
              <a:rPr lang="it-IT" sz="2200" dirty="0"/>
              <a:t>the </a:t>
            </a:r>
            <a:r>
              <a:rPr lang="it-IT" sz="2200" dirty="0" err="1"/>
              <a:t>Etruscans</a:t>
            </a:r>
            <a:r>
              <a:rPr lang="it-IT" sz="2200" dirty="0"/>
              <a:t> </a:t>
            </a:r>
            <a:r>
              <a:rPr lang="it-IT" sz="2200" dirty="0" err="1"/>
              <a:t>were</a:t>
            </a:r>
            <a:r>
              <a:rPr lang="it-IT" sz="2200" dirty="0"/>
              <a:t> an </a:t>
            </a:r>
            <a:r>
              <a:rPr lang="it-IT" sz="2200" dirty="0" err="1"/>
              <a:t>Italic</a:t>
            </a:r>
            <a:r>
              <a:rPr lang="it-IT" sz="2200" dirty="0"/>
              <a:t> </a:t>
            </a:r>
            <a:r>
              <a:rPr lang="it-IT" sz="2200" dirty="0" err="1"/>
              <a:t>population</a:t>
            </a:r>
            <a:br>
              <a:rPr lang="it-IT" sz="2200" dirty="0"/>
            </a:br>
            <a:endParaRPr lang="it-IT" sz="2200" b="1" dirty="0"/>
          </a:p>
          <a:p>
            <a:pPr algn="l" fontAlgn="auto">
              <a:spcAft>
                <a:spcPts val="0"/>
              </a:spcAft>
              <a:defRPr/>
            </a:pPr>
            <a:r>
              <a:rPr lang="it-IT" sz="2200" b="1" dirty="0" err="1"/>
              <a:t>Modern</a:t>
            </a:r>
            <a:r>
              <a:rPr lang="it-IT" sz="2200" b="1" dirty="0"/>
              <a:t> </a:t>
            </a:r>
            <a:r>
              <a:rPr lang="it-IT" sz="2200" b="1" dirty="0" err="1"/>
              <a:t>archeologists</a:t>
            </a:r>
            <a:r>
              <a:rPr lang="it-IT" sz="2200" b="1" dirty="0"/>
              <a:t> </a:t>
            </a:r>
            <a:r>
              <a:rPr lang="it-IT" sz="2200" dirty="0"/>
              <a:t>:</a:t>
            </a:r>
          </a:p>
          <a:p>
            <a:pPr algn="l" fontAlgn="auto">
              <a:spcAft>
                <a:spcPts val="0"/>
              </a:spcAft>
              <a:defRPr/>
            </a:pPr>
            <a:r>
              <a:rPr lang="it-IT" sz="2200" dirty="0"/>
              <a:t>the </a:t>
            </a:r>
            <a:r>
              <a:rPr lang="it-IT" sz="2200" dirty="0" err="1"/>
              <a:t>Etruscans</a:t>
            </a:r>
            <a:r>
              <a:rPr lang="it-IT" sz="2200" dirty="0"/>
              <a:t>’ culture </a:t>
            </a:r>
            <a:r>
              <a:rPr lang="it-IT" sz="2200" dirty="0" err="1"/>
              <a:t>developed</a:t>
            </a:r>
            <a:r>
              <a:rPr lang="it-IT" sz="2200" dirty="0"/>
              <a:t> </a:t>
            </a:r>
            <a:r>
              <a:rPr lang="it-IT" sz="2200" dirty="0" err="1"/>
              <a:t>locally</a:t>
            </a:r>
            <a:r>
              <a:rPr lang="it-IT" sz="2200" dirty="0"/>
              <a:t>, with some </a:t>
            </a:r>
            <a:r>
              <a:rPr lang="it-IT" sz="2200" dirty="0" err="1"/>
              <a:t>Eastern</a:t>
            </a:r>
            <a:r>
              <a:rPr lang="it-IT" sz="2200" dirty="0"/>
              <a:t> </a:t>
            </a:r>
            <a:r>
              <a:rPr lang="it-IT" sz="2200" dirty="0" err="1"/>
              <a:t>influences</a:t>
            </a:r>
            <a:r>
              <a:rPr lang="it-IT" sz="2200" dirty="0"/>
              <a:t>. </a:t>
            </a:r>
          </a:p>
        </p:txBody>
      </p:sp>
    </p:spTree>
    <p:extLst>
      <p:ext uri="{BB962C8B-B14F-4D97-AF65-F5344CB8AC3E}">
        <p14:creationId xmlns:p14="http://schemas.microsoft.com/office/powerpoint/2010/main" val="15507903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txBox="1">
            <a:spLocks/>
          </p:cNvSpPr>
          <p:nvPr/>
        </p:nvSpPr>
        <p:spPr bwMode="auto">
          <a:xfrm>
            <a:off x="1644636" y="287188"/>
            <a:ext cx="80618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it-IT" sz="2500" b="1" dirty="0"/>
              <a:t>- Studies</a:t>
            </a:r>
            <a:r>
              <a:rPr lang="it-IT" altLang="it-IT" sz="2500" b="1" dirty="0"/>
              <a:t> </a:t>
            </a:r>
            <a:r>
              <a:rPr lang="en-US" altLang="it-IT" sz="2500" b="1" dirty="0"/>
              <a:t>about</a:t>
            </a:r>
            <a:r>
              <a:rPr lang="it-IT" altLang="it-IT" sz="2500" b="1" dirty="0"/>
              <a:t> </a:t>
            </a:r>
            <a:r>
              <a:rPr lang="en-US" altLang="it-IT" sz="2500" b="1" dirty="0"/>
              <a:t>Etruscans analyzing modern variation </a:t>
            </a:r>
          </a:p>
        </p:txBody>
      </p:sp>
      <p:sp>
        <p:nvSpPr>
          <p:cNvPr id="3" name="Titolo 1"/>
          <p:cNvSpPr txBox="1">
            <a:spLocks/>
          </p:cNvSpPr>
          <p:nvPr/>
        </p:nvSpPr>
        <p:spPr bwMode="auto">
          <a:xfrm>
            <a:off x="51549" y="2601787"/>
            <a:ext cx="9150350"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it-IT" altLang="it-IT" sz="2500" b="1" dirty="0"/>
              <a:t>- First </a:t>
            </a:r>
            <a:r>
              <a:rPr lang="en-US" altLang="it-IT" sz="2500" b="1" dirty="0"/>
              <a:t>Etruscan</a:t>
            </a:r>
            <a:r>
              <a:rPr lang="it-IT" altLang="it-IT" sz="2500" b="1" dirty="0"/>
              <a:t> </a:t>
            </a:r>
            <a:r>
              <a:rPr lang="it-IT" altLang="it-IT" sz="2500" b="1" dirty="0" err="1"/>
              <a:t>mtDNA</a:t>
            </a:r>
            <a:r>
              <a:rPr lang="it-IT" altLang="it-IT" sz="2500" b="1" dirty="0"/>
              <a:t> </a:t>
            </a:r>
            <a:r>
              <a:rPr lang="it-IT" altLang="it-IT" sz="2500" b="1" dirty="0" err="1"/>
              <a:t>study</a:t>
            </a:r>
            <a:endParaRPr lang="it-IT" altLang="it-IT" sz="2500" b="1" dirty="0"/>
          </a:p>
        </p:txBody>
      </p:sp>
      <p:sp>
        <p:nvSpPr>
          <p:cNvPr id="4" name="Rettangolo 3"/>
          <p:cNvSpPr/>
          <p:nvPr/>
        </p:nvSpPr>
        <p:spPr>
          <a:xfrm>
            <a:off x="4550569" y="3378047"/>
            <a:ext cx="4067175" cy="92392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just" fontAlgn="auto">
              <a:spcBef>
                <a:spcPts val="0"/>
              </a:spcBef>
              <a:spcAft>
                <a:spcPts val="0"/>
              </a:spcAft>
              <a:defRPr/>
            </a:pPr>
            <a:r>
              <a:rPr lang="it-IT" dirty="0"/>
              <a:t>The </a:t>
            </a:r>
            <a:r>
              <a:rPr lang="en-GB" dirty="0"/>
              <a:t>different Etruscan communities shared not only a culture but also a mitochondrial gene pool</a:t>
            </a:r>
            <a:r>
              <a:rPr lang="it-IT" dirty="0"/>
              <a:t>.</a:t>
            </a:r>
          </a:p>
        </p:txBody>
      </p:sp>
      <p:sp>
        <p:nvSpPr>
          <p:cNvPr id="5" name="Titolo 1"/>
          <p:cNvSpPr txBox="1">
            <a:spLocks/>
          </p:cNvSpPr>
          <p:nvPr/>
        </p:nvSpPr>
        <p:spPr bwMode="auto">
          <a:xfrm>
            <a:off x="28154" y="4438403"/>
            <a:ext cx="8847931"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it-IT" altLang="it-IT" sz="2500" b="1" dirty="0"/>
              <a:t>- </a:t>
            </a:r>
            <a:r>
              <a:rPr lang="en-US" altLang="it-IT" sz="2500" b="1" dirty="0"/>
              <a:t>Medieval</a:t>
            </a:r>
            <a:r>
              <a:rPr lang="it-IT" altLang="it-IT" sz="2500" b="1" dirty="0"/>
              <a:t> T</a:t>
            </a:r>
            <a:r>
              <a:rPr lang="en-US" altLang="it-IT" sz="2500" b="1" dirty="0" err="1"/>
              <a:t>uscan</a:t>
            </a:r>
            <a:r>
              <a:rPr lang="it-IT" altLang="it-IT" sz="2500" b="1" dirty="0"/>
              <a:t> </a:t>
            </a:r>
            <a:r>
              <a:rPr lang="it-IT" altLang="it-IT" sz="2500" b="1" dirty="0" err="1"/>
              <a:t>mtDNA</a:t>
            </a:r>
            <a:r>
              <a:rPr lang="it-IT" altLang="it-IT" sz="2500" b="1" dirty="0"/>
              <a:t> </a:t>
            </a:r>
            <a:r>
              <a:rPr lang="en-US" altLang="it-IT" sz="2500" b="1" dirty="0"/>
              <a:t>sequences</a:t>
            </a:r>
            <a:r>
              <a:rPr lang="it-IT" altLang="it-IT" sz="2500" b="1" dirty="0"/>
              <a:t> </a:t>
            </a:r>
          </a:p>
        </p:txBody>
      </p:sp>
      <p:sp>
        <p:nvSpPr>
          <p:cNvPr id="6" name="CasellaDiTesto 5"/>
          <p:cNvSpPr txBox="1"/>
          <p:nvPr/>
        </p:nvSpPr>
        <p:spPr>
          <a:xfrm>
            <a:off x="166688" y="5266031"/>
            <a:ext cx="8532812" cy="646112"/>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just" fontAlgn="auto">
              <a:spcBef>
                <a:spcPts val="0"/>
              </a:spcBef>
              <a:spcAft>
                <a:spcPts val="0"/>
              </a:spcAft>
              <a:defRPr/>
            </a:pPr>
            <a:r>
              <a:rPr lang="en-GB" dirty="0"/>
              <a:t>Typed the </a:t>
            </a:r>
            <a:r>
              <a:rPr lang="en-GB" dirty="0" err="1"/>
              <a:t>mtDNAs</a:t>
            </a:r>
            <a:r>
              <a:rPr lang="en-GB" dirty="0"/>
              <a:t> of 27 Medieval Tuscans, spanning a period between the 10</a:t>
            </a:r>
            <a:r>
              <a:rPr lang="en-GB" baseline="30000" dirty="0"/>
              <a:t>th</a:t>
            </a:r>
            <a:r>
              <a:rPr lang="en-GB" dirty="0"/>
              <a:t> and 15</a:t>
            </a:r>
            <a:r>
              <a:rPr lang="en-GB" baseline="30000" dirty="0"/>
              <a:t>th</a:t>
            </a:r>
            <a:r>
              <a:rPr lang="en-GB" dirty="0"/>
              <a:t> century AD.</a:t>
            </a:r>
            <a:endParaRPr lang="it-IT" dirty="0"/>
          </a:p>
        </p:txBody>
      </p:sp>
      <p:sp>
        <p:nvSpPr>
          <p:cNvPr id="7" name="CasellaDiTesto 6"/>
          <p:cNvSpPr txBox="1"/>
          <p:nvPr/>
        </p:nvSpPr>
        <p:spPr>
          <a:xfrm>
            <a:off x="301325" y="3395299"/>
            <a:ext cx="3960813" cy="646112"/>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just" fontAlgn="auto">
              <a:spcBef>
                <a:spcPts val="0"/>
              </a:spcBef>
              <a:spcAft>
                <a:spcPts val="0"/>
              </a:spcAft>
              <a:defRPr/>
            </a:pPr>
            <a:r>
              <a:rPr lang="it-IT" dirty="0" err="1"/>
              <a:t>MtDNA</a:t>
            </a:r>
            <a:r>
              <a:rPr lang="it-IT" dirty="0"/>
              <a:t> </a:t>
            </a:r>
            <a:r>
              <a:rPr lang="en-US" dirty="0"/>
              <a:t>sequences</a:t>
            </a:r>
            <a:r>
              <a:rPr lang="it-IT" dirty="0"/>
              <a:t> from 27 </a:t>
            </a:r>
            <a:r>
              <a:rPr lang="it-IT" dirty="0" err="1"/>
              <a:t>different</a:t>
            </a:r>
            <a:r>
              <a:rPr lang="it-IT" dirty="0"/>
              <a:t> </a:t>
            </a:r>
            <a:r>
              <a:rPr lang="it-IT" dirty="0" err="1"/>
              <a:t>individuals</a:t>
            </a:r>
            <a:r>
              <a:rPr lang="it-IT" dirty="0"/>
              <a:t>.</a:t>
            </a:r>
          </a:p>
        </p:txBody>
      </p:sp>
      <p:sp>
        <p:nvSpPr>
          <p:cNvPr id="8" name="CasellaDiTesto 7"/>
          <p:cNvSpPr txBox="1"/>
          <p:nvPr/>
        </p:nvSpPr>
        <p:spPr>
          <a:xfrm>
            <a:off x="308769" y="1747733"/>
            <a:ext cx="8532812" cy="646112"/>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ts val="0"/>
              </a:spcBef>
              <a:spcAft>
                <a:spcPts val="0"/>
              </a:spcAft>
              <a:tabLst>
                <a:tab pos="177800" algn="l"/>
              </a:tabLst>
              <a:defRPr/>
            </a:pPr>
            <a:r>
              <a:rPr lang="en-US" dirty="0"/>
              <a:t>Affinities between Tuscans and modern Anatolian people; but these similarities might be due to a common origin at any time in the past.</a:t>
            </a:r>
          </a:p>
        </p:txBody>
      </p:sp>
      <p:sp>
        <p:nvSpPr>
          <p:cNvPr id="9" name="Rettangolo 22"/>
          <p:cNvSpPr>
            <a:spLocks noChangeArrowheads="1"/>
          </p:cNvSpPr>
          <p:nvPr/>
        </p:nvSpPr>
        <p:spPr bwMode="auto">
          <a:xfrm>
            <a:off x="1516991" y="826938"/>
            <a:ext cx="38592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it-IT" sz="1200" i="1" dirty="0"/>
              <a:t>Mitochondrial DNA Variation of Modern Tuscans Supports the Near Eastern Origin of Etruscans </a:t>
            </a:r>
            <a:r>
              <a:rPr lang="en-US" altLang="it-IT" sz="1200" dirty="0"/>
              <a:t> </a:t>
            </a:r>
            <a:r>
              <a:rPr lang="en-US" altLang="it-IT" sz="1200" b="1" dirty="0"/>
              <a:t>(</a:t>
            </a:r>
            <a:r>
              <a:rPr lang="en-US" altLang="it-IT" sz="1200" b="1" dirty="0" err="1"/>
              <a:t>Achilli</a:t>
            </a:r>
            <a:r>
              <a:rPr lang="en-US" altLang="it-IT" sz="1200" b="1" dirty="0"/>
              <a:t> et al. 2007)</a:t>
            </a:r>
            <a:endParaRPr lang="en-US" altLang="it-IT" sz="1200" b="1" i="1" dirty="0"/>
          </a:p>
        </p:txBody>
      </p:sp>
      <p:sp>
        <p:nvSpPr>
          <p:cNvPr id="10" name="Rettangolo 23"/>
          <p:cNvSpPr>
            <a:spLocks noChangeArrowheads="1"/>
          </p:cNvSpPr>
          <p:nvPr/>
        </p:nvSpPr>
        <p:spPr bwMode="auto">
          <a:xfrm>
            <a:off x="5278436" y="826938"/>
            <a:ext cx="38592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it-IT" sz="1200" i="1" dirty="0"/>
              <a:t>The Etruscan timeline: a recent Anatolian connection </a:t>
            </a:r>
            <a:r>
              <a:rPr lang="en-US" altLang="it-IT" sz="1200" b="1" dirty="0"/>
              <a:t>(</a:t>
            </a:r>
            <a:r>
              <a:rPr lang="en-US" altLang="it-IT" sz="1200" b="1" dirty="0" err="1"/>
              <a:t>Brisighelli</a:t>
            </a:r>
            <a:r>
              <a:rPr lang="en-US" altLang="it-IT" sz="1200" b="1" dirty="0"/>
              <a:t> et al. 2008)</a:t>
            </a:r>
            <a:endParaRPr lang="en-US" altLang="it-IT" sz="1200" b="1" i="1" dirty="0"/>
          </a:p>
        </p:txBody>
      </p:sp>
      <p:sp>
        <p:nvSpPr>
          <p:cNvPr id="11" name="Rettangolo 24"/>
          <p:cNvSpPr>
            <a:spLocks noChangeArrowheads="1"/>
          </p:cNvSpPr>
          <p:nvPr/>
        </p:nvSpPr>
        <p:spPr bwMode="auto">
          <a:xfrm>
            <a:off x="308769" y="3004218"/>
            <a:ext cx="41576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it-IT" sz="1200" i="1" dirty="0"/>
              <a:t>The Etruscans: A Population-Genetic Study </a:t>
            </a:r>
            <a:r>
              <a:rPr lang="en-US" altLang="it-IT" sz="1200" dirty="0"/>
              <a:t> </a:t>
            </a:r>
            <a:r>
              <a:rPr lang="en-US" altLang="it-IT" sz="1200" b="1" dirty="0"/>
              <a:t>(</a:t>
            </a:r>
            <a:r>
              <a:rPr lang="en-US" altLang="it-IT" sz="1200" b="1" dirty="0" err="1"/>
              <a:t>Vernesi</a:t>
            </a:r>
            <a:r>
              <a:rPr lang="en-US" altLang="it-IT" sz="1200" b="1" dirty="0"/>
              <a:t> et al. 2004)</a:t>
            </a:r>
            <a:endParaRPr lang="en-US" altLang="it-IT" sz="1200" b="1" i="1" dirty="0"/>
          </a:p>
        </p:txBody>
      </p:sp>
      <p:sp>
        <p:nvSpPr>
          <p:cNvPr id="12" name="Rettangolo 25"/>
          <p:cNvSpPr>
            <a:spLocks noChangeArrowheads="1"/>
          </p:cNvSpPr>
          <p:nvPr/>
        </p:nvSpPr>
        <p:spPr bwMode="auto">
          <a:xfrm>
            <a:off x="301325" y="4915192"/>
            <a:ext cx="8424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GB" altLang="it-IT" sz="1200" i="1" dirty="0"/>
              <a:t>Genealogical Discontinuities among Etruscan, Medieval, and Contemporary </a:t>
            </a:r>
            <a:r>
              <a:rPr lang="en-US" altLang="it-IT" sz="1200" i="1" dirty="0"/>
              <a:t>Tuscans </a:t>
            </a:r>
            <a:r>
              <a:rPr lang="en-US" altLang="it-IT" sz="1200" b="1" dirty="0"/>
              <a:t>(</a:t>
            </a:r>
            <a:r>
              <a:rPr lang="en-US" altLang="it-IT" sz="1200" b="1" dirty="0" err="1"/>
              <a:t>Guimaraes</a:t>
            </a:r>
            <a:r>
              <a:rPr lang="en-US" altLang="it-IT" sz="1200" b="1" dirty="0"/>
              <a:t> et al. 2009)</a:t>
            </a:r>
            <a:endParaRPr lang="en-US" altLang="it-IT" sz="1200" b="1" i="1" dirty="0"/>
          </a:p>
        </p:txBody>
      </p:sp>
    </p:spTree>
    <p:extLst>
      <p:ext uri="{BB962C8B-B14F-4D97-AF65-F5344CB8AC3E}">
        <p14:creationId xmlns:p14="http://schemas.microsoft.com/office/powerpoint/2010/main" val="13425436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txBox="1">
            <a:spLocks/>
          </p:cNvSpPr>
          <p:nvPr/>
        </p:nvSpPr>
        <p:spPr>
          <a:xfrm>
            <a:off x="741872" y="356110"/>
            <a:ext cx="7772400" cy="801688"/>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it-IT" altLang="it-IT" sz="3300" b="1" dirty="0"/>
              <a:t>AIMS</a:t>
            </a:r>
          </a:p>
        </p:txBody>
      </p:sp>
      <p:sp>
        <p:nvSpPr>
          <p:cNvPr id="6" name="Rettangolo 5"/>
          <p:cNvSpPr/>
          <p:nvPr/>
        </p:nvSpPr>
        <p:spPr>
          <a:xfrm>
            <a:off x="319178" y="1954078"/>
            <a:ext cx="8652294" cy="1015663"/>
          </a:xfrm>
          <a:prstGeom prst="rect">
            <a:avLst/>
          </a:prstGeom>
        </p:spPr>
        <p:txBody>
          <a:bodyPr wrap="square">
            <a:spAutoFit/>
          </a:bodyPr>
          <a:lstStyle/>
          <a:p>
            <a:pPr algn="just" fontAlgn="auto">
              <a:spcBef>
                <a:spcPts val="0"/>
              </a:spcBef>
              <a:spcAft>
                <a:spcPts val="0"/>
              </a:spcAft>
              <a:defRPr/>
            </a:pPr>
            <a:r>
              <a:rPr lang="it-IT" sz="2000" dirty="0" err="1"/>
              <a:t>Testing</a:t>
            </a:r>
            <a:r>
              <a:rPr lang="it-IT" sz="2000" dirty="0"/>
              <a:t> </a:t>
            </a:r>
            <a:r>
              <a:rPr lang="it-IT" sz="2000" dirty="0" err="1"/>
              <a:t>relationship</a:t>
            </a:r>
            <a:r>
              <a:rPr lang="it-IT" sz="2000" dirty="0"/>
              <a:t> </a:t>
            </a:r>
            <a:r>
              <a:rPr lang="it-IT" sz="2000" dirty="0" err="1"/>
              <a:t>between</a:t>
            </a:r>
            <a:r>
              <a:rPr lang="it-IT" sz="2000" dirty="0"/>
              <a:t> </a:t>
            </a:r>
            <a:r>
              <a:rPr lang="it-IT" sz="2000" u="sng" dirty="0" err="1"/>
              <a:t>Etruscans</a:t>
            </a:r>
            <a:r>
              <a:rPr lang="it-IT" sz="2000" dirty="0"/>
              <a:t> and </a:t>
            </a:r>
            <a:r>
              <a:rPr lang="it-IT" sz="2000" dirty="0" err="1"/>
              <a:t>modern</a:t>
            </a:r>
            <a:r>
              <a:rPr lang="it-IT" sz="2000" dirty="0"/>
              <a:t> </a:t>
            </a:r>
            <a:r>
              <a:rPr lang="it-IT" sz="2000" dirty="0" err="1"/>
              <a:t>populations</a:t>
            </a:r>
            <a:r>
              <a:rPr lang="it-IT" sz="2000" dirty="0"/>
              <a:t> from </a:t>
            </a:r>
            <a:r>
              <a:rPr lang="it-IT" sz="2000" u="sng" dirty="0" err="1"/>
              <a:t>Tuscany</a:t>
            </a:r>
            <a:r>
              <a:rPr lang="it-IT" sz="2000" dirty="0"/>
              <a:t>:</a:t>
            </a:r>
            <a:r>
              <a:rPr lang="it-IT" sz="2000" b="1" dirty="0"/>
              <a:t> </a:t>
            </a:r>
            <a:r>
              <a:rPr lang="en-US" sz="2000" b="1" dirty="0"/>
              <a:t>which is the best model of genealogical relationships able to reproduce the observed genetic diversity?</a:t>
            </a:r>
            <a:endParaRPr lang="it-IT" sz="2000" b="1" dirty="0"/>
          </a:p>
        </p:txBody>
      </p:sp>
      <p:sp>
        <p:nvSpPr>
          <p:cNvPr id="8" name="Rettangolo 7"/>
          <p:cNvSpPr/>
          <p:nvPr/>
        </p:nvSpPr>
        <p:spPr>
          <a:xfrm>
            <a:off x="310551" y="3208289"/>
            <a:ext cx="8635041" cy="707886"/>
          </a:xfrm>
          <a:prstGeom prst="rect">
            <a:avLst/>
          </a:prstGeom>
        </p:spPr>
        <p:txBody>
          <a:bodyPr wrap="square">
            <a:spAutoFit/>
          </a:bodyPr>
          <a:lstStyle/>
          <a:p>
            <a:pPr algn="just" fontAlgn="auto">
              <a:spcBef>
                <a:spcPts val="0"/>
              </a:spcBef>
              <a:spcAft>
                <a:spcPts val="0"/>
              </a:spcAft>
              <a:defRPr/>
            </a:pPr>
            <a:r>
              <a:rPr lang="it-IT" sz="2000" dirty="0" err="1"/>
              <a:t>Understanding</a:t>
            </a:r>
            <a:r>
              <a:rPr lang="it-IT" sz="2000" dirty="0"/>
              <a:t> the </a:t>
            </a:r>
            <a:r>
              <a:rPr lang="it-IT" sz="2000" dirty="0" err="1"/>
              <a:t>meaning</a:t>
            </a:r>
            <a:r>
              <a:rPr lang="it-IT" sz="2000" dirty="0"/>
              <a:t> of </a:t>
            </a:r>
            <a:r>
              <a:rPr lang="en-GB" sz="2000" dirty="0"/>
              <a:t>observed similarities between modern </a:t>
            </a:r>
            <a:r>
              <a:rPr lang="en-GB" sz="2000" u="sng" dirty="0"/>
              <a:t>Western</a:t>
            </a:r>
            <a:r>
              <a:rPr lang="en-GB" sz="2000" dirty="0"/>
              <a:t> </a:t>
            </a:r>
            <a:r>
              <a:rPr lang="en-GB" sz="2000" u="sng" dirty="0"/>
              <a:t>Anatolians’</a:t>
            </a:r>
            <a:r>
              <a:rPr lang="en-GB" sz="2000" dirty="0"/>
              <a:t> and </a:t>
            </a:r>
            <a:r>
              <a:rPr lang="en-GB" sz="2000" u="sng" dirty="0"/>
              <a:t>Tuscans’</a:t>
            </a:r>
            <a:r>
              <a:rPr lang="en-GB" sz="2000" dirty="0"/>
              <a:t> DNAs: </a:t>
            </a:r>
            <a:r>
              <a:rPr lang="en-GB" sz="2000" b="1" dirty="0"/>
              <a:t>how can we explain these affinities?</a:t>
            </a:r>
            <a:endParaRPr lang="it-IT" sz="2000" b="1" dirty="0"/>
          </a:p>
        </p:txBody>
      </p:sp>
      <p:sp>
        <p:nvSpPr>
          <p:cNvPr id="9" name="Rettangolo 8"/>
          <p:cNvSpPr/>
          <p:nvPr/>
        </p:nvSpPr>
        <p:spPr>
          <a:xfrm>
            <a:off x="319178" y="4322180"/>
            <a:ext cx="8522897" cy="707886"/>
          </a:xfrm>
          <a:prstGeom prst="rect">
            <a:avLst/>
          </a:prstGeom>
        </p:spPr>
        <p:txBody>
          <a:bodyPr wrap="square">
            <a:spAutoFit/>
          </a:bodyPr>
          <a:lstStyle/>
          <a:p>
            <a:pPr algn="just" fontAlgn="auto">
              <a:spcBef>
                <a:spcPts val="0"/>
              </a:spcBef>
              <a:spcAft>
                <a:spcPts val="0"/>
              </a:spcAft>
              <a:defRPr/>
            </a:pPr>
            <a:r>
              <a:rPr lang="it-IT" sz="2000" dirty="0" err="1"/>
              <a:t>Sheding</a:t>
            </a:r>
            <a:r>
              <a:rPr lang="it-IT" sz="2000" dirty="0"/>
              <a:t> </a:t>
            </a:r>
            <a:r>
              <a:rPr lang="en-US" sz="2000" dirty="0"/>
              <a:t>light on the origin of the </a:t>
            </a:r>
            <a:r>
              <a:rPr lang="en-US" sz="2000" u="sng" dirty="0"/>
              <a:t>Etruscans</a:t>
            </a:r>
            <a:r>
              <a:rPr lang="en-US" sz="2000" dirty="0"/>
              <a:t>:</a:t>
            </a:r>
            <a:r>
              <a:rPr lang="it-IT" sz="2000" dirty="0"/>
              <a:t> </a:t>
            </a:r>
            <a:r>
              <a:rPr lang="it-IT" sz="2000" b="1" dirty="0" err="1"/>
              <a:t>were</a:t>
            </a:r>
            <a:r>
              <a:rPr lang="it-IT" sz="2000" b="1" dirty="0"/>
              <a:t> </a:t>
            </a:r>
            <a:r>
              <a:rPr lang="it-IT" sz="2000" b="1" dirty="0" err="1"/>
              <a:t>they</a:t>
            </a:r>
            <a:r>
              <a:rPr lang="it-IT" sz="2000" b="1" dirty="0"/>
              <a:t> </a:t>
            </a:r>
            <a:r>
              <a:rPr lang="it-IT" sz="2000" b="1" dirty="0" err="1"/>
              <a:t>migrants</a:t>
            </a:r>
            <a:r>
              <a:rPr lang="it-IT" sz="2000" b="1" dirty="0"/>
              <a:t> from A</a:t>
            </a:r>
            <a:r>
              <a:rPr lang="en-GB" sz="2000" b="1" dirty="0" err="1"/>
              <a:t>natolia</a:t>
            </a:r>
            <a:r>
              <a:rPr lang="en-GB" sz="2000" b="1" dirty="0"/>
              <a:t> or a local population?</a:t>
            </a:r>
            <a:endParaRPr lang="it-IT" sz="2000" b="1" dirty="0"/>
          </a:p>
        </p:txBody>
      </p:sp>
    </p:spTree>
    <p:extLst>
      <p:ext uri="{BB962C8B-B14F-4D97-AF65-F5344CB8AC3E}">
        <p14:creationId xmlns:p14="http://schemas.microsoft.com/office/powerpoint/2010/main" val="15507903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46054" y="557393"/>
            <a:ext cx="5665873" cy="3229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asellaDiTesto 3"/>
          <p:cNvSpPr txBox="1"/>
          <p:nvPr/>
        </p:nvSpPr>
        <p:spPr>
          <a:xfrm>
            <a:off x="177980" y="3985497"/>
            <a:ext cx="8620963" cy="2246769"/>
          </a:xfrm>
          <a:prstGeom prst="rect">
            <a:avLst/>
          </a:prstGeom>
          <a:noFill/>
        </p:spPr>
        <p:txBody>
          <a:bodyPr wrap="square">
            <a:spAutoFit/>
          </a:bodyPr>
          <a:lstStyle/>
          <a:p>
            <a:pPr fontAlgn="auto">
              <a:spcBef>
                <a:spcPts val="0"/>
              </a:spcBef>
              <a:spcAft>
                <a:spcPts val="0"/>
              </a:spcAft>
              <a:defRPr/>
            </a:pPr>
            <a:r>
              <a:rPr lang="en-US" sz="2000" u="sng" dirty="0"/>
              <a:t>Square: Etruscans (n=30)</a:t>
            </a:r>
            <a:r>
              <a:rPr lang="en-US" sz="2000" dirty="0"/>
              <a:t> </a:t>
            </a:r>
            <a:r>
              <a:rPr lang="en-US" sz="1200" b="1" dirty="0">
                <a:cs typeface="Arial" charset="0"/>
              </a:rPr>
              <a:t>(</a:t>
            </a:r>
            <a:r>
              <a:rPr lang="en-US" sz="1200" b="1" dirty="0" err="1">
                <a:cs typeface="Arial" charset="0"/>
              </a:rPr>
              <a:t>Vernesi</a:t>
            </a:r>
            <a:r>
              <a:rPr lang="en-US" sz="1200" b="1" dirty="0">
                <a:cs typeface="Arial" charset="0"/>
              </a:rPr>
              <a:t> et al. 2004, in bold present study)</a:t>
            </a:r>
            <a:endParaRPr lang="en-US" sz="1200" b="1" i="1" dirty="0">
              <a:cs typeface="Arial" charset="0"/>
            </a:endParaRPr>
          </a:p>
          <a:p>
            <a:pPr fontAlgn="auto">
              <a:spcBef>
                <a:spcPts val="0"/>
              </a:spcBef>
              <a:spcAft>
                <a:spcPts val="0"/>
              </a:spcAft>
              <a:defRPr/>
            </a:pPr>
            <a:endParaRPr lang="en-US" sz="2000" u="sng" dirty="0"/>
          </a:p>
          <a:p>
            <a:pPr fontAlgn="auto">
              <a:spcBef>
                <a:spcPts val="0"/>
              </a:spcBef>
              <a:spcAft>
                <a:spcPts val="0"/>
              </a:spcAft>
              <a:defRPr/>
            </a:pPr>
            <a:r>
              <a:rPr lang="en-US" sz="2000" u="sng" dirty="0"/>
              <a:t>Circle: </a:t>
            </a:r>
            <a:r>
              <a:rPr lang="en-US" sz="2000" u="sng" dirty="0" err="1"/>
              <a:t>Mediaval</a:t>
            </a:r>
            <a:r>
              <a:rPr lang="en-US" sz="2000" u="sng" dirty="0"/>
              <a:t> Tuscans (n=27)</a:t>
            </a:r>
            <a:r>
              <a:rPr lang="en-US" sz="2000" b="1" dirty="0">
                <a:cs typeface="Arial" charset="0"/>
              </a:rPr>
              <a:t> </a:t>
            </a:r>
            <a:r>
              <a:rPr lang="en-US" sz="1200" b="1" dirty="0">
                <a:cs typeface="Arial" charset="0"/>
              </a:rPr>
              <a:t>(</a:t>
            </a:r>
            <a:r>
              <a:rPr lang="en-US" sz="1200" b="1" dirty="0" err="1">
                <a:cs typeface="Arial" charset="0"/>
              </a:rPr>
              <a:t>Guimaraes</a:t>
            </a:r>
            <a:r>
              <a:rPr lang="en-US" sz="1200" b="1" dirty="0">
                <a:cs typeface="Arial" charset="0"/>
              </a:rPr>
              <a:t> et al. 2009)</a:t>
            </a:r>
            <a:endParaRPr lang="en-US" sz="1200" b="1" i="1" dirty="0">
              <a:cs typeface="Arial" charset="0"/>
            </a:endParaRPr>
          </a:p>
          <a:p>
            <a:pPr fontAlgn="auto">
              <a:spcBef>
                <a:spcPts val="0"/>
              </a:spcBef>
              <a:spcAft>
                <a:spcPts val="0"/>
              </a:spcAft>
              <a:defRPr/>
            </a:pPr>
            <a:endParaRPr lang="en-US" sz="2000" u="sng" dirty="0"/>
          </a:p>
          <a:p>
            <a:pPr fontAlgn="auto">
              <a:spcBef>
                <a:spcPts val="0"/>
              </a:spcBef>
              <a:spcAft>
                <a:spcPts val="0"/>
              </a:spcAft>
              <a:defRPr/>
            </a:pPr>
            <a:r>
              <a:rPr lang="en-US" sz="2000" u="sng" dirty="0"/>
              <a:t>Triangle: Modern Tuscans (n=370)</a:t>
            </a:r>
            <a:endParaRPr lang="en-US" sz="2000" dirty="0"/>
          </a:p>
          <a:p>
            <a:pPr marL="355600" fontAlgn="auto">
              <a:spcBef>
                <a:spcPts val="0"/>
              </a:spcBef>
              <a:spcAft>
                <a:spcPts val="0"/>
              </a:spcAft>
              <a:defRPr/>
            </a:pPr>
            <a:endParaRPr lang="en-US" sz="2000" dirty="0"/>
          </a:p>
          <a:p>
            <a:pPr fontAlgn="auto">
              <a:spcBef>
                <a:spcPts val="0"/>
              </a:spcBef>
              <a:spcAft>
                <a:spcPts val="0"/>
              </a:spcAft>
              <a:defRPr/>
            </a:pPr>
            <a:r>
              <a:rPr lang="en-US" sz="2000" u="sng" dirty="0"/>
              <a:t>Star: Western Anatolians (n=35)</a:t>
            </a:r>
            <a:r>
              <a:rPr lang="en-US" sz="2000" dirty="0"/>
              <a:t> </a:t>
            </a:r>
            <a:r>
              <a:rPr lang="en-US" sz="1200" b="1" dirty="0"/>
              <a:t>(Di Benedetto et al. 2001)</a:t>
            </a:r>
          </a:p>
        </p:txBody>
      </p:sp>
    </p:spTree>
    <p:extLst>
      <p:ext uri="{BB962C8B-B14F-4D97-AF65-F5344CB8AC3E}">
        <p14:creationId xmlns:p14="http://schemas.microsoft.com/office/powerpoint/2010/main" val="15507903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uppo 9"/>
          <p:cNvGrpSpPr/>
          <p:nvPr/>
        </p:nvGrpSpPr>
        <p:grpSpPr>
          <a:xfrm>
            <a:off x="1047884" y="489712"/>
            <a:ext cx="7718648" cy="2305763"/>
            <a:chOff x="1047884" y="990020"/>
            <a:chExt cx="7718648" cy="2305763"/>
          </a:xfrm>
        </p:grpSpPr>
        <p:grpSp>
          <p:nvGrpSpPr>
            <p:cNvPr id="2" name="Gruppo 1"/>
            <p:cNvGrpSpPr/>
            <p:nvPr/>
          </p:nvGrpSpPr>
          <p:grpSpPr>
            <a:xfrm>
              <a:off x="1047884" y="990020"/>
              <a:ext cx="7718648" cy="2305763"/>
              <a:chOff x="-266328" y="852783"/>
              <a:chExt cx="7718648" cy="2305763"/>
            </a:xfrm>
          </p:grpSpPr>
          <p:pic>
            <p:nvPicPr>
              <p:cNvPr id="3" name="Picture 4"/>
              <p:cNvPicPr>
                <a:picLocks noChangeAspect="1" noChangeArrowheads="1"/>
              </p:cNvPicPr>
              <p:nvPr/>
            </p:nvPicPr>
            <p:blipFill>
              <a:blip r:embed="rId2" cstate="print"/>
              <a:srcRect/>
              <a:stretch>
                <a:fillRect/>
              </a:stretch>
            </p:blipFill>
            <p:spPr bwMode="auto">
              <a:xfrm>
                <a:off x="1677888" y="852783"/>
                <a:ext cx="5774432" cy="2305763"/>
              </a:xfrm>
              <a:prstGeom prst="rect">
                <a:avLst/>
              </a:prstGeom>
              <a:noFill/>
              <a:ln w="9525">
                <a:noFill/>
                <a:miter lim="800000"/>
                <a:headEnd/>
                <a:tailEnd/>
              </a:ln>
            </p:spPr>
          </p:pic>
          <p:sp>
            <p:nvSpPr>
              <p:cNvPr id="6" name="CasellaDiTesto 5"/>
              <p:cNvSpPr txBox="1"/>
              <p:nvPr/>
            </p:nvSpPr>
            <p:spPr>
              <a:xfrm>
                <a:off x="-266328" y="1708449"/>
                <a:ext cx="1944216" cy="369332"/>
              </a:xfrm>
              <a:prstGeom prst="rect">
                <a:avLst/>
              </a:prstGeom>
              <a:noFill/>
            </p:spPr>
            <p:txBody>
              <a:bodyPr wrap="square" rtlCol="0">
                <a:spAutoFit/>
              </a:bodyPr>
              <a:lstStyle/>
              <a:p>
                <a:pPr algn="r"/>
                <a:r>
                  <a:rPr lang="en-US" dirty="0"/>
                  <a:t>Etruscans</a:t>
                </a:r>
              </a:p>
            </p:txBody>
          </p:sp>
        </p:grpSp>
        <p:sp>
          <p:nvSpPr>
            <p:cNvPr id="7" name="Rettangolo 6"/>
            <p:cNvSpPr/>
            <p:nvPr/>
          </p:nvSpPr>
          <p:spPr>
            <a:xfrm>
              <a:off x="1236453" y="2363016"/>
              <a:ext cx="1883914" cy="369332"/>
            </a:xfrm>
            <a:prstGeom prst="rect">
              <a:avLst/>
            </a:prstGeom>
          </p:spPr>
          <p:txBody>
            <a:bodyPr wrap="none">
              <a:spAutoFit/>
            </a:bodyPr>
            <a:lstStyle/>
            <a:p>
              <a:r>
                <a:rPr lang="en-US" dirty="0"/>
                <a:t>Medieval Tuscans </a:t>
              </a:r>
            </a:p>
          </p:txBody>
        </p:sp>
        <p:sp>
          <p:nvSpPr>
            <p:cNvPr id="8" name="Rettangolo 7"/>
            <p:cNvSpPr/>
            <p:nvPr/>
          </p:nvSpPr>
          <p:spPr>
            <a:xfrm>
              <a:off x="1336609" y="2771480"/>
              <a:ext cx="1776255" cy="369332"/>
            </a:xfrm>
            <a:prstGeom prst="rect">
              <a:avLst/>
            </a:prstGeom>
          </p:spPr>
          <p:txBody>
            <a:bodyPr wrap="none">
              <a:spAutoFit/>
            </a:bodyPr>
            <a:lstStyle/>
            <a:p>
              <a:r>
                <a:rPr lang="en-US" dirty="0"/>
                <a:t>Modern Tuscans </a:t>
              </a:r>
            </a:p>
          </p:txBody>
        </p:sp>
      </p:grpSp>
      <p:graphicFrame>
        <p:nvGraphicFramePr>
          <p:cNvPr id="9" name="Tabella 8"/>
          <p:cNvGraphicFramePr>
            <a:graphicFrameLocks noGrp="1"/>
          </p:cNvGraphicFramePr>
          <p:nvPr>
            <p:extLst>
              <p:ext uri="{D42A27DB-BD31-4B8C-83A1-F6EECF244321}">
                <p14:modId xmlns:p14="http://schemas.microsoft.com/office/powerpoint/2010/main" val="1829004234"/>
              </p:ext>
            </p:extLst>
          </p:nvPr>
        </p:nvGraphicFramePr>
        <p:xfrm>
          <a:off x="2464337" y="2805136"/>
          <a:ext cx="5760639" cy="3330659"/>
        </p:xfrm>
        <a:graphic>
          <a:graphicData uri="http://schemas.openxmlformats.org/drawingml/2006/table">
            <a:tbl>
              <a:tblPr>
                <a:tableStyleId>{2D5ABB26-0587-4C30-8999-92F81FD0307C}</a:tableStyleId>
              </a:tblPr>
              <a:tblGrid>
                <a:gridCol w="5760639">
                  <a:extLst>
                    <a:ext uri="{9D8B030D-6E8A-4147-A177-3AD203B41FA5}">
                      <a16:colId xmlns:a16="http://schemas.microsoft.com/office/drawing/2014/main" val="20000"/>
                    </a:ext>
                  </a:extLst>
                </a:gridCol>
              </a:tblGrid>
              <a:tr h="861779">
                <a:tc>
                  <a:txBody>
                    <a:bodyPr/>
                    <a:lstStyle/>
                    <a:p>
                      <a:r>
                        <a:rPr lang="en-US" sz="1600" b="1" dirty="0" err="1">
                          <a:effectLst>
                            <a:outerShdw blurRad="38100" dist="38100" dir="2700000" algn="tl">
                              <a:srgbClr val="000000">
                                <a:alpha val="43137"/>
                              </a:srgbClr>
                            </a:outerShdw>
                          </a:effectLst>
                        </a:rPr>
                        <a:t>Casentino</a:t>
                      </a:r>
                    </a:p>
                    <a:p>
                      <a:r>
                        <a:rPr lang="en-US" sz="1600" dirty="0"/>
                        <a:t>LR                             </a:t>
                      </a:r>
                      <a:r>
                        <a:rPr lang="en-US" sz="1600" b="1" dirty="0">
                          <a:effectLst>
                            <a:outerShdw blurRad="38100" dist="38100" dir="2700000" algn="tl">
                              <a:srgbClr val="000000">
                                <a:alpha val="43137"/>
                              </a:srgbClr>
                            </a:outerShdw>
                          </a:effectLst>
                        </a:rPr>
                        <a:t>0.986 </a:t>
                      </a:r>
                      <a:r>
                        <a:rPr lang="en-US" sz="1600" dirty="0"/>
                        <a:t>                        0.012                           0.002</a:t>
                      </a:r>
                    </a:p>
                    <a:p>
                      <a:r>
                        <a:rPr lang="en-US" sz="1600" dirty="0"/>
                        <a:t>AR                            </a:t>
                      </a:r>
                      <a:r>
                        <a:rPr lang="en-US" sz="1600" b="1" baseline="0" dirty="0">
                          <a:effectLst>
                            <a:outerShdw blurRad="38100" dist="38100" dir="2700000" algn="tl">
                              <a:srgbClr val="000000">
                                <a:alpha val="43137"/>
                              </a:srgbClr>
                            </a:outerShdw>
                          </a:effectLst>
                        </a:rPr>
                        <a:t>0.950  </a:t>
                      </a:r>
                      <a:r>
                        <a:rPr lang="en-US" sz="1600" baseline="0" dirty="0"/>
                        <a:t>                       0.040                           0.010</a:t>
                      </a:r>
                      <a:endParaRPr lang="en-US" sz="1600" dirty="0"/>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48072">
                <a:tc>
                  <a:txBody>
                    <a:bodyPr/>
                    <a:lstStyle/>
                    <a:p>
                      <a:r>
                        <a:rPr lang="en-US" sz="1600" b="1" dirty="0" err="1">
                          <a:effectLst>
                            <a:outerShdw blurRad="38100" dist="38100" dir="2700000" algn="tl">
                              <a:srgbClr val="000000">
                                <a:alpha val="43137"/>
                              </a:srgbClr>
                            </a:outerShdw>
                          </a:effectLst>
                        </a:rPr>
                        <a:t>Murlo</a:t>
                      </a:r>
                      <a:endParaRPr lang="en-US" sz="1600" b="1" dirty="0">
                        <a:effectLst>
                          <a:outerShdw blurRad="38100" dist="38100" dir="2700000" algn="tl">
                            <a:srgbClr val="000000">
                              <a:alpha val="43137"/>
                            </a:srgbClr>
                          </a:outerShdw>
                        </a:effectLst>
                      </a:endParaRPr>
                    </a:p>
                    <a:p>
                      <a:r>
                        <a:rPr lang="en-US" sz="1600" dirty="0"/>
                        <a:t>LR                             0.012                         </a:t>
                      </a:r>
                      <a:r>
                        <a:rPr lang="en-US" sz="1600" b="1" dirty="0">
                          <a:effectLst>
                            <a:outerShdw blurRad="38100" dist="38100" dir="2700000" algn="tl">
                              <a:srgbClr val="000000">
                                <a:alpha val="43137"/>
                              </a:srgbClr>
                            </a:outerShdw>
                          </a:effectLst>
                        </a:rPr>
                        <a:t>0.988</a:t>
                      </a:r>
                      <a:r>
                        <a:rPr lang="en-US" sz="1600" b="1" baseline="0" dirty="0">
                          <a:effectLst>
                            <a:outerShdw blurRad="38100" dist="38100" dir="2700000" algn="tl">
                              <a:srgbClr val="000000">
                                <a:alpha val="43137"/>
                              </a:srgbClr>
                            </a:outerShdw>
                          </a:effectLst>
                        </a:rPr>
                        <a:t>  </a:t>
                      </a:r>
                      <a:r>
                        <a:rPr lang="en-US" sz="1600" baseline="0" dirty="0"/>
                        <a:t>                         0.000</a:t>
                      </a:r>
                      <a:endParaRPr lang="en-US" sz="1600" dirty="0"/>
                    </a:p>
                    <a:p>
                      <a:r>
                        <a:rPr lang="en-US" sz="1600" dirty="0"/>
                        <a:t>AR                            0.060                         </a:t>
                      </a:r>
                      <a:r>
                        <a:rPr lang="en-US" sz="1600" b="1" dirty="0">
                          <a:effectLst>
                            <a:outerShdw blurRad="38100" dist="38100" dir="2700000" algn="tl">
                              <a:srgbClr val="000000">
                                <a:alpha val="43137"/>
                              </a:srgbClr>
                            </a:outerShdw>
                          </a:effectLst>
                        </a:rPr>
                        <a:t>0.940</a:t>
                      </a:r>
                      <a:r>
                        <a:rPr lang="en-US" sz="1600" baseline="0" dirty="0"/>
                        <a:t>                            0.000 </a:t>
                      </a:r>
                      <a:endParaRPr lang="en-US" sz="16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8072">
                <a:tc>
                  <a:txBody>
                    <a:bodyPr/>
                    <a:lstStyle/>
                    <a:p>
                      <a:r>
                        <a:rPr lang="en-US" sz="1600" b="1" dirty="0" err="1">
                          <a:effectLst>
                            <a:outerShdw blurRad="38100" dist="38100" dir="2700000" algn="tl">
                              <a:srgbClr val="000000">
                                <a:alpha val="43137"/>
                              </a:srgbClr>
                            </a:outerShdw>
                          </a:effectLst>
                        </a:rPr>
                        <a:t>Volterra</a:t>
                      </a:r>
                      <a:endParaRPr lang="en-US" sz="1600" b="1" dirty="0">
                        <a:effectLst>
                          <a:outerShdw blurRad="38100" dist="38100" dir="2700000" algn="tl">
                            <a:srgbClr val="000000">
                              <a:alpha val="43137"/>
                            </a:srgbClr>
                          </a:outerShdw>
                        </a:effectLst>
                      </a:endParaRPr>
                    </a:p>
                    <a:p>
                      <a:r>
                        <a:rPr lang="en-US" sz="1600" dirty="0"/>
                        <a:t>LR                             </a:t>
                      </a:r>
                      <a:r>
                        <a:rPr lang="en-US" sz="1600" b="1" dirty="0">
                          <a:effectLst>
                            <a:outerShdw blurRad="38100" dist="38100" dir="2700000" algn="tl">
                              <a:srgbClr val="000000">
                                <a:alpha val="43137"/>
                              </a:srgbClr>
                            </a:outerShdw>
                          </a:effectLst>
                        </a:rPr>
                        <a:t>0.757</a:t>
                      </a:r>
                      <a:r>
                        <a:rPr lang="en-US" sz="1600" b="1" baseline="0" dirty="0">
                          <a:effectLst>
                            <a:outerShdw blurRad="38100" dist="38100" dir="2700000" algn="tl">
                              <a:srgbClr val="000000">
                                <a:alpha val="43137"/>
                              </a:srgbClr>
                            </a:outerShdw>
                          </a:effectLst>
                        </a:rPr>
                        <a:t> </a:t>
                      </a:r>
                      <a:r>
                        <a:rPr lang="en-US" sz="1600" baseline="0" dirty="0"/>
                        <a:t>                        0.227                           0.016</a:t>
                      </a:r>
                      <a:endParaRPr lang="en-US" sz="1600" dirty="0"/>
                    </a:p>
                    <a:p>
                      <a:r>
                        <a:rPr lang="en-US" sz="1600" dirty="0"/>
                        <a:t>AR                            </a:t>
                      </a:r>
                      <a:r>
                        <a:rPr lang="en-US" sz="1600" b="1" dirty="0">
                          <a:effectLst>
                            <a:outerShdw blurRad="38100" dist="38100" dir="2700000" algn="tl">
                              <a:srgbClr val="000000">
                                <a:alpha val="43137"/>
                              </a:srgbClr>
                            </a:outerShdw>
                          </a:effectLst>
                        </a:rPr>
                        <a:t>0.650  </a:t>
                      </a:r>
                      <a:r>
                        <a:rPr lang="en-US" sz="1600" dirty="0"/>
                        <a:t>                       0.330                            0.020</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8072">
                <a:tc>
                  <a:txBody>
                    <a:bodyPr/>
                    <a:lstStyle/>
                    <a:p>
                      <a:r>
                        <a:rPr lang="en-US" sz="1600" b="1" dirty="0">
                          <a:effectLst>
                            <a:outerShdw blurRad="38100" dist="38100" dir="2700000" algn="tl">
                              <a:srgbClr val="000000">
                                <a:alpha val="43137"/>
                              </a:srgbClr>
                            </a:outerShdw>
                          </a:effectLst>
                        </a:rPr>
                        <a:t>Firenze</a:t>
                      </a:r>
                    </a:p>
                    <a:p>
                      <a:r>
                        <a:rPr lang="en-US" sz="1600" dirty="0"/>
                        <a:t>LR                             0.020                         </a:t>
                      </a:r>
                      <a:r>
                        <a:rPr lang="en-US" sz="1600" b="1" baseline="0" dirty="0">
                          <a:effectLst>
                            <a:outerShdw blurRad="38100" dist="38100" dir="2700000" algn="tl">
                              <a:srgbClr val="000000">
                                <a:alpha val="43137"/>
                              </a:srgbClr>
                            </a:outerShdw>
                          </a:effectLst>
                        </a:rPr>
                        <a:t>0.980</a:t>
                      </a:r>
                      <a:r>
                        <a:rPr lang="en-US" sz="1600" baseline="0" dirty="0"/>
                        <a:t>                           0.000</a:t>
                      </a:r>
                      <a:endParaRPr lang="en-US" sz="1600" dirty="0"/>
                    </a:p>
                    <a:p>
                      <a:r>
                        <a:rPr lang="en-US" sz="1600" dirty="0"/>
                        <a:t>AR                            0.140                         </a:t>
                      </a:r>
                      <a:r>
                        <a:rPr lang="en-US" sz="1600" b="1" dirty="0">
                          <a:effectLst>
                            <a:outerShdw blurRad="38100" dist="38100" dir="2700000" algn="tl">
                              <a:srgbClr val="000000">
                                <a:alpha val="43137"/>
                              </a:srgbClr>
                            </a:outerShdw>
                          </a:effectLst>
                        </a:rPr>
                        <a:t>0.860 </a:t>
                      </a:r>
                      <a:r>
                        <a:rPr lang="en-US" sz="1600" dirty="0"/>
                        <a:t>                           0.000</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5507903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656272" y="585969"/>
            <a:ext cx="7246188" cy="923330"/>
          </a:xfrm>
          <a:prstGeom prst="rect">
            <a:avLst/>
          </a:prstGeom>
        </p:spPr>
        <p:txBody>
          <a:bodyPr wrap="square">
            <a:spAutoFit/>
          </a:bodyPr>
          <a:lstStyle/>
          <a:p>
            <a:pPr fontAlgn="auto">
              <a:spcBef>
                <a:spcPts val="0"/>
              </a:spcBef>
              <a:spcAft>
                <a:spcPts val="0"/>
              </a:spcAft>
              <a:defRPr/>
            </a:pPr>
            <a:r>
              <a:rPr lang="it-IT" u="sng" dirty="0"/>
              <a:t>ABC </a:t>
            </a:r>
            <a:r>
              <a:rPr lang="it-IT" u="sng" dirty="0" err="1"/>
              <a:t>analysis</a:t>
            </a:r>
            <a:r>
              <a:rPr lang="it-IT" dirty="0"/>
              <a:t> </a:t>
            </a:r>
            <a:r>
              <a:rPr lang="it-IT" dirty="0" err="1"/>
              <a:t>gives</a:t>
            </a:r>
            <a:r>
              <a:rPr lang="it-IT" dirty="0"/>
              <a:t> </a:t>
            </a:r>
            <a:r>
              <a:rPr lang="it-IT" dirty="0" err="1"/>
              <a:t>evidence</a:t>
            </a:r>
            <a:r>
              <a:rPr lang="it-IT" dirty="0"/>
              <a:t> of </a:t>
            </a:r>
            <a:r>
              <a:rPr lang="it-IT" dirty="0" err="1"/>
              <a:t>genealogical</a:t>
            </a:r>
            <a:r>
              <a:rPr lang="it-IT" dirty="0"/>
              <a:t> </a:t>
            </a:r>
            <a:r>
              <a:rPr lang="it-IT" dirty="0" err="1"/>
              <a:t>continuity</a:t>
            </a:r>
            <a:r>
              <a:rPr lang="it-IT" dirty="0"/>
              <a:t> from </a:t>
            </a:r>
            <a:r>
              <a:rPr lang="it-IT" dirty="0" err="1"/>
              <a:t>Etruscan</a:t>
            </a:r>
            <a:r>
              <a:rPr lang="it-IT" dirty="0"/>
              <a:t>, </a:t>
            </a:r>
            <a:r>
              <a:rPr lang="it-IT" dirty="0" err="1"/>
              <a:t>through</a:t>
            </a:r>
            <a:r>
              <a:rPr lang="it-IT" dirty="0"/>
              <a:t> </a:t>
            </a:r>
            <a:r>
              <a:rPr lang="it-IT" dirty="0" err="1"/>
              <a:t>Medievals</a:t>
            </a:r>
            <a:r>
              <a:rPr lang="it-IT" dirty="0"/>
              <a:t> to </a:t>
            </a:r>
            <a:r>
              <a:rPr lang="it-IT" dirty="0" err="1"/>
              <a:t>current</a:t>
            </a:r>
            <a:r>
              <a:rPr lang="it-IT" dirty="0"/>
              <a:t> </a:t>
            </a:r>
            <a:r>
              <a:rPr lang="it-IT" dirty="0" err="1"/>
              <a:t>times</a:t>
            </a:r>
            <a:r>
              <a:rPr lang="it-IT" dirty="0"/>
              <a:t>, </a:t>
            </a:r>
            <a:r>
              <a:rPr lang="it-IT" dirty="0" err="1"/>
              <a:t>but</a:t>
            </a:r>
            <a:r>
              <a:rPr lang="it-IT" dirty="0"/>
              <a:t> </a:t>
            </a:r>
            <a:r>
              <a:rPr lang="it-IT" dirty="0" err="1"/>
              <a:t>only</a:t>
            </a:r>
            <a:r>
              <a:rPr lang="it-IT" dirty="0"/>
              <a:t> in </a:t>
            </a:r>
            <a:r>
              <a:rPr lang="it-IT" dirty="0" err="1"/>
              <a:t>two</a:t>
            </a:r>
            <a:r>
              <a:rPr lang="it-IT" dirty="0"/>
              <a:t> </a:t>
            </a:r>
            <a:r>
              <a:rPr lang="it-IT" dirty="0" err="1"/>
              <a:t>specific</a:t>
            </a:r>
            <a:r>
              <a:rPr lang="it-IT" dirty="0"/>
              <a:t> </a:t>
            </a:r>
            <a:r>
              <a:rPr lang="it-IT" dirty="0" err="1"/>
              <a:t>localities</a:t>
            </a:r>
            <a:r>
              <a:rPr lang="it-IT" dirty="0"/>
              <a:t>: </a:t>
            </a:r>
            <a:r>
              <a:rPr lang="it-IT" b="1" dirty="0"/>
              <a:t>Casentino</a:t>
            </a:r>
            <a:r>
              <a:rPr lang="it-IT" dirty="0"/>
              <a:t> and </a:t>
            </a:r>
            <a:r>
              <a:rPr lang="it-IT" b="1" dirty="0"/>
              <a:t>Volterra</a:t>
            </a:r>
            <a:r>
              <a:rPr lang="it-IT" dirty="0"/>
              <a:t>. </a:t>
            </a:r>
            <a:endParaRPr lang="it-IT" sz="800" dirty="0"/>
          </a:p>
        </p:txBody>
      </p:sp>
      <p:sp>
        <p:nvSpPr>
          <p:cNvPr id="3" name="Rettangolo 2"/>
          <p:cNvSpPr/>
          <p:nvPr/>
        </p:nvSpPr>
        <p:spPr>
          <a:xfrm>
            <a:off x="250166" y="1878644"/>
            <a:ext cx="8652294" cy="923330"/>
          </a:xfrm>
          <a:prstGeom prst="rect">
            <a:avLst/>
          </a:prstGeom>
        </p:spPr>
        <p:txBody>
          <a:bodyPr wrap="square">
            <a:spAutoFit/>
          </a:bodyPr>
          <a:lstStyle/>
          <a:p>
            <a:pPr fontAlgn="auto">
              <a:spcBef>
                <a:spcPts val="0"/>
              </a:spcBef>
              <a:spcAft>
                <a:spcPts val="0"/>
              </a:spcAft>
              <a:defRPr/>
            </a:pPr>
            <a:r>
              <a:rPr lang="en-GB" dirty="0"/>
              <a:t>By contrast, for </a:t>
            </a:r>
            <a:r>
              <a:rPr lang="en-GB" b="1" dirty="0" err="1"/>
              <a:t>Murlo</a:t>
            </a:r>
            <a:r>
              <a:rPr lang="en-GB" dirty="0"/>
              <a:t> and </a:t>
            </a:r>
            <a:r>
              <a:rPr lang="en-GB" b="1" dirty="0"/>
              <a:t>Florence</a:t>
            </a:r>
            <a:r>
              <a:rPr lang="en-GB" dirty="0"/>
              <a:t>, the most probable model is one in which the modern population occupies a distinct branch of the genealogical tree with respect to Etruscans and medieval Tuscan.</a:t>
            </a:r>
            <a:endParaRPr lang="it-IT" sz="800" dirty="0"/>
          </a:p>
        </p:txBody>
      </p:sp>
      <p:sp>
        <p:nvSpPr>
          <p:cNvPr id="7" name="Rettangolo 6"/>
          <p:cNvSpPr/>
          <p:nvPr/>
        </p:nvSpPr>
        <p:spPr>
          <a:xfrm>
            <a:off x="207033" y="4741997"/>
            <a:ext cx="8652294" cy="1477328"/>
          </a:xfrm>
          <a:prstGeom prst="rect">
            <a:avLst/>
          </a:prstGeom>
        </p:spPr>
        <p:txBody>
          <a:bodyPr wrap="square">
            <a:spAutoFit/>
          </a:bodyPr>
          <a:lstStyle/>
          <a:p>
            <a:pPr algn="just"/>
            <a:r>
              <a:rPr lang="en-US" dirty="0"/>
              <a:t>Our basic hypothesis was that if the Etruscan population came from Anatolia (as hypothesized by </a:t>
            </a:r>
            <a:r>
              <a:rPr lang="en-US" dirty="0" err="1"/>
              <a:t>Herodotous</a:t>
            </a:r>
            <a:r>
              <a:rPr lang="en-US" dirty="0"/>
              <a:t>) we would expect that the two ancestral populations separated around 3,000 years ago. The estimates of the </a:t>
            </a:r>
            <a:r>
              <a:rPr lang="en-US" b="1" dirty="0"/>
              <a:t>separation time</a:t>
            </a:r>
            <a:r>
              <a:rPr lang="en-US" dirty="0"/>
              <a:t> between Tuscany and Anatolia was around </a:t>
            </a:r>
            <a:r>
              <a:rPr lang="en-US" b="1" dirty="0"/>
              <a:t>7,600 years ago</a:t>
            </a:r>
            <a:r>
              <a:rPr lang="en-US" dirty="0"/>
              <a:t>, with a 95% credible interval between 5,000 and 10,000. </a:t>
            </a:r>
          </a:p>
        </p:txBody>
      </p:sp>
      <p:grpSp>
        <p:nvGrpSpPr>
          <p:cNvPr id="14" name="Gruppo 13"/>
          <p:cNvGrpSpPr/>
          <p:nvPr/>
        </p:nvGrpSpPr>
        <p:grpSpPr>
          <a:xfrm>
            <a:off x="232914" y="3012380"/>
            <a:ext cx="8652294" cy="1477328"/>
            <a:chOff x="250166" y="3167648"/>
            <a:chExt cx="8652294" cy="1477328"/>
          </a:xfrm>
        </p:grpSpPr>
        <p:sp>
          <p:nvSpPr>
            <p:cNvPr id="9" name="Rettangolo 8"/>
            <p:cNvSpPr/>
            <p:nvPr/>
          </p:nvSpPr>
          <p:spPr>
            <a:xfrm>
              <a:off x="250166" y="3167648"/>
              <a:ext cx="8652294" cy="1477328"/>
            </a:xfrm>
            <a:prstGeom prst="rect">
              <a:avLst/>
            </a:prstGeom>
          </p:spPr>
          <p:txBody>
            <a:bodyPr wrap="square">
              <a:spAutoFit/>
            </a:bodyPr>
            <a:lstStyle/>
            <a:p>
              <a:pPr algn="just"/>
              <a:r>
                <a:rPr lang="en-US" dirty="0"/>
                <a:t>We then asked whether genetic similarities between current Tuscans and Anatolians (as shown in </a:t>
              </a:r>
              <a:r>
                <a:rPr lang="en-US" dirty="0" err="1"/>
                <a:t>Achilli</a:t>
              </a:r>
              <a:r>
                <a:rPr lang="en-US" dirty="0"/>
                <a:t> et al. 2007 and in </a:t>
              </a:r>
              <a:r>
                <a:rPr lang="en-US" dirty="0" err="1"/>
                <a:t>Brisighelli</a:t>
              </a:r>
              <a:r>
                <a:rPr lang="en-US" dirty="0"/>
                <a:t> et al. 2009) provide some evidence for an Etruscan homeland in Anatolia       We estimated the separation time between the Tuscan populations that showed genetic links with Etruscans (namely </a:t>
              </a:r>
              <a:r>
                <a:rPr lang="en-US" dirty="0" err="1"/>
                <a:t>Casentino</a:t>
              </a:r>
              <a:r>
                <a:rPr lang="en-US" dirty="0"/>
                <a:t> and </a:t>
              </a:r>
              <a:r>
                <a:rPr lang="en-US" dirty="0" err="1"/>
                <a:t>Volterra</a:t>
              </a:r>
              <a:r>
                <a:rPr lang="en-US" dirty="0"/>
                <a:t>) and the Turks</a:t>
              </a:r>
            </a:p>
          </p:txBody>
        </p:sp>
        <p:cxnSp>
          <p:nvCxnSpPr>
            <p:cNvPr id="11" name="Connettore 2 10"/>
            <p:cNvCxnSpPr/>
            <p:nvPr/>
          </p:nvCxnSpPr>
          <p:spPr>
            <a:xfrm>
              <a:off x="3260784" y="3916393"/>
              <a:ext cx="36231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4378769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225425" y="1825940"/>
            <a:ext cx="8650288" cy="1015663"/>
          </a:xfrm>
          <a:prstGeom prst="rect">
            <a:avLst/>
          </a:prstGeom>
        </p:spPr>
        <p:txBody>
          <a:bodyPr wrap="square">
            <a:spAutoFit/>
          </a:bodyPr>
          <a:lstStyle/>
          <a:p>
            <a:pPr algn="just" fontAlgn="auto">
              <a:spcBef>
                <a:spcPts val="0"/>
              </a:spcBef>
              <a:spcAft>
                <a:spcPts val="0"/>
              </a:spcAft>
              <a:defRPr/>
            </a:pPr>
            <a:r>
              <a:rPr lang="en-US" sz="2000" dirty="0"/>
              <a:t>While the Etruscan culture disappeared from the records, the Etruscans’ </a:t>
            </a:r>
            <a:r>
              <a:rPr lang="en-US" sz="2000" dirty="0" err="1"/>
              <a:t>mtDNAs</a:t>
            </a:r>
            <a:r>
              <a:rPr lang="en-US" sz="2000" dirty="0"/>
              <a:t> did not; </a:t>
            </a:r>
            <a:r>
              <a:rPr lang="en-US" sz="2000" b="1" dirty="0"/>
              <a:t>traces of this heritage are still detectable in specific localities of Tuscany, such as </a:t>
            </a:r>
            <a:r>
              <a:rPr lang="en-US" sz="2000" b="1" dirty="0" err="1"/>
              <a:t>Casentino</a:t>
            </a:r>
            <a:r>
              <a:rPr lang="en-US" sz="2000" b="1" dirty="0"/>
              <a:t> and </a:t>
            </a:r>
            <a:r>
              <a:rPr lang="en-US" sz="2000" b="1" dirty="0" err="1"/>
              <a:t>Volterra</a:t>
            </a:r>
            <a:r>
              <a:rPr lang="en-US" sz="2000" b="1" dirty="0"/>
              <a:t>, but not in much of Tuscany.</a:t>
            </a:r>
          </a:p>
        </p:txBody>
      </p:sp>
      <p:sp>
        <p:nvSpPr>
          <p:cNvPr id="6" name="Rettangolo 5"/>
          <p:cNvSpPr/>
          <p:nvPr/>
        </p:nvSpPr>
        <p:spPr>
          <a:xfrm>
            <a:off x="225425" y="3128854"/>
            <a:ext cx="8650288" cy="1631216"/>
          </a:xfrm>
          <a:prstGeom prst="rect">
            <a:avLst/>
          </a:prstGeom>
        </p:spPr>
        <p:txBody>
          <a:bodyPr wrap="square">
            <a:spAutoFit/>
          </a:bodyPr>
          <a:lstStyle/>
          <a:p>
            <a:pPr algn="just"/>
            <a:r>
              <a:rPr lang="en-GB" sz="2000" dirty="0"/>
              <a:t>Even if genetic similarities between current Tuscans and Anatolians exist and might imply some degree of gene flow, our results suggest that this contact is happened long before the rise of Etruscan civilization. </a:t>
            </a:r>
            <a:r>
              <a:rPr lang="en-GB" sz="2000" b="1" dirty="0"/>
              <a:t>These similarities probably are due to the settlement of Southwest Europe from the Near-East during the Neolithic period. </a:t>
            </a:r>
            <a:endParaRPr lang="en-US" sz="2000" dirty="0"/>
          </a:p>
        </p:txBody>
      </p:sp>
      <p:sp>
        <p:nvSpPr>
          <p:cNvPr id="7" name="Rettangolo 6"/>
          <p:cNvSpPr/>
          <p:nvPr/>
        </p:nvSpPr>
        <p:spPr>
          <a:xfrm>
            <a:off x="225425" y="4993585"/>
            <a:ext cx="8650288" cy="1015663"/>
          </a:xfrm>
          <a:prstGeom prst="rect">
            <a:avLst/>
          </a:prstGeom>
        </p:spPr>
        <p:txBody>
          <a:bodyPr wrap="square">
            <a:spAutoFit/>
          </a:bodyPr>
          <a:lstStyle/>
          <a:p>
            <a:pPr algn="just" fontAlgn="auto">
              <a:spcBef>
                <a:spcPts val="0"/>
              </a:spcBef>
              <a:spcAft>
                <a:spcPts val="0"/>
              </a:spcAft>
              <a:defRPr/>
            </a:pPr>
            <a:r>
              <a:rPr lang="en-GB" sz="2000" dirty="0"/>
              <a:t>The </a:t>
            </a:r>
            <a:r>
              <a:rPr lang="en-GB" sz="2000" b="1" dirty="0"/>
              <a:t>Etruscan</a:t>
            </a:r>
            <a:r>
              <a:rPr lang="en-GB" sz="2000" dirty="0"/>
              <a:t> population was not a group of recent immigrants from the East, but all genetic evidence is consistent with that they</a:t>
            </a:r>
            <a:r>
              <a:rPr lang="en-GB" sz="2000" b="1" dirty="0"/>
              <a:t> </a:t>
            </a:r>
            <a:r>
              <a:rPr lang="en-GB" sz="2000" dirty="0"/>
              <a:t>were </a:t>
            </a:r>
            <a:r>
              <a:rPr lang="en-GB" sz="2000" b="1" dirty="0"/>
              <a:t>a local population </a:t>
            </a:r>
            <a:r>
              <a:rPr lang="en-GB" sz="2000" dirty="0"/>
              <a:t>that developed Etruscan culture. </a:t>
            </a:r>
          </a:p>
        </p:txBody>
      </p:sp>
      <p:sp>
        <p:nvSpPr>
          <p:cNvPr id="8" name="CasellaDiTesto 7"/>
          <p:cNvSpPr txBox="1"/>
          <p:nvPr/>
        </p:nvSpPr>
        <p:spPr>
          <a:xfrm>
            <a:off x="225426" y="777288"/>
            <a:ext cx="8520892" cy="584775"/>
          </a:xfrm>
          <a:prstGeom prst="rect">
            <a:avLst/>
          </a:prstGeom>
          <a:noFill/>
        </p:spPr>
        <p:txBody>
          <a:bodyPr wrap="square" rtlCol="0">
            <a:spAutoFit/>
          </a:bodyPr>
          <a:lstStyle/>
          <a:p>
            <a:pPr algn="ctr"/>
            <a:r>
              <a:rPr lang="en-US" sz="3200" b="1" dirty="0"/>
              <a:t>CONCLUSIONS (I)</a:t>
            </a:r>
          </a:p>
        </p:txBody>
      </p:sp>
    </p:spTree>
    <p:extLst>
      <p:ext uri="{BB962C8B-B14F-4D97-AF65-F5344CB8AC3E}">
        <p14:creationId xmlns:p14="http://schemas.microsoft.com/office/powerpoint/2010/main" val="15507903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32913" y="1766359"/>
            <a:ext cx="8669547" cy="707886"/>
          </a:xfrm>
          <a:prstGeom prst="rect">
            <a:avLst/>
          </a:prstGeom>
        </p:spPr>
        <p:txBody>
          <a:bodyPr wrap="square">
            <a:spAutoFit/>
          </a:bodyPr>
          <a:lstStyle/>
          <a:p>
            <a:pPr algn="just"/>
            <a:r>
              <a:rPr lang="en-US" sz="2000" dirty="0"/>
              <a:t>The presented study suggests that a genealogical continuity is certainly a possibility, but not necessarily a general rule across several centuries</a:t>
            </a:r>
          </a:p>
        </p:txBody>
      </p:sp>
      <p:sp>
        <p:nvSpPr>
          <p:cNvPr id="5" name="CasellaDiTesto 4"/>
          <p:cNvSpPr txBox="1"/>
          <p:nvPr/>
        </p:nvSpPr>
        <p:spPr>
          <a:xfrm>
            <a:off x="225426" y="777288"/>
            <a:ext cx="8520892" cy="584775"/>
          </a:xfrm>
          <a:prstGeom prst="rect">
            <a:avLst/>
          </a:prstGeom>
          <a:noFill/>
        </p:spPr>
        <p:txBody>
          <a:bodyPr wrap="square" rtlCol="0">
            <a:spAutoFit/>
          </a:bodyPr>
          <a:lstStyle/>
          <a:p>
            <a:pPr algn="ctr"/>
            <a:r>
              <a:rPr lang="en-US" sz="3200" b="1" dirty="0"/>
              <a:t>CONCLUSIONS (II)</a:t>
            </a:r>
          </a:p>
        </p:txBody>
      </p:sp>
      <p:sp>
        <p:nvSpPr>
          <p:cNvPr id="6" name="Rettangolo 5"/>
          <p:cNvSpPr/>
          <p:nvPr/>
        </p:nvSpPr>
        <p:spPr>
          <a:xfrm>
            <a:off x="232913" y="2758393"/>
            <a:ext cx="8669547" cy="1015663"/>
          </a:xfrm>
          <a:prstGeom prst="rect">
            <a:avLst/>
          </a:prstGeom>
        </p:spPr>
        <p:txBody>
          <a:bodyPr wrap="square">
            <a:spAutoFit/>
          </a:bodyPr>
          <a:lstStyle/>
          <a:p>
            <a:pPr algn="just"/>
            <a:r>
              <a:rPr lang="en-US" sz="2000" dirty="0"/>
              <a:t>Even when separated by short geographical distances, as in our case, modern populations may differ sharply in their genealogical relationships with prehistoric and historic inhabitants of nearby territories </a:t>
            </a:r>
          </a:p>
        </p:txBody>
      </p:sp>
      <p:grpSp>
        <p:nvGrpSpPr>
          <p:cNvPr id="10" name="Gruppo 9"/>
          <p:cNvGrpSpPr/>
          <p:nvPr/>
        </p:nvGrpSpPr>
        <p:grpSpPr>
          <a:xfrm>
            <a:off x="2341933" y="3739552"/>
            <a:ext cx="4076119" cy="2521679"/>
            <a:chOff x="2341933" y="3739552"/>
            <a:chExt cx="4076119" cy="2521679"/>
          </a:xfrm>
        </p:grpSpPr>
        <p:pic>
          <p:nvPicPr>
            <p:cNvPr id="7" name="Picture 4"/>
            <p:cNvPicPr>
              <a:picLocks noChangeAspect="1" noChangeArrowheads="1"/>
            </p:cNvPicPr>
            <p:nvPr/>
          </p:nvPicPr>
          <p:blipFill>
            <a:blip r:embed="rId2" cstate="print"/>
            <a:srcRect/>
            <a:stretch>
              <a:fillRect/>
            </a:stretch>
          </p:blipFill>
          <p:spPr bwMode="auto">
            <a:xfrm>
              <a:off x="2341933" y="3739552"/>
              <a:ext cx="4076119" cy="2521679"/>
            </a:xfrm>
            <a:prstGeom prst="rect">
              <a:avLst/>
            </a:prstGeom>
            <a:noFill/>
            <a:ln w="9525">
              <a:noFill/>
              <a:miter lim="800000"/>
              <a:headEnd/>
              <a:tailEnd/>
            </a:ln>
          </p:spPr>
        </p:pic>
        <p:sp>
          <p:nvSpPr>
            <p:cNvPr id="9" name="Freccia circolare in su 8"/>
            <p:cNvSpPr/>
            <p:nvPr/>
          </p:nvSpPr>
          <p:spPr>
            <a:xfrm rot="9855532">
              <a:off x="4727277" y="4386534"/>
              <a:ext cx="552091" cy="319177"/>
            </a:xfrm>
            <a:prstGeom prst="curvedUp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grpSp>
      <p:sp>
        <p:nvSpPr>
          <p:cNvPr id="11" name="Rettangolo 10"/>
          <p:cNvSpPr/>
          <p:nvPr/>
        </p:nvSpPr>
        <p:spPr>
          <a:xfrm>
            <a:off x="250166" y="4193024"/>
            <a:ext cx="8652294" cy="1015663"/>
          </a:xfrm>
          <a:prstGeom prst="rect">
            <a:avLst/>
          </a:prstGeom>
        </p:spPr>
        <p:txBody>
          <a:bodyPr wrap="square">
            <a:spAutoFit/>
          </a:bodyPr>
          <a:lstStyle/>
          <a:p>
            <a:pPr algn="just"/>
            <a:r>
              <a:rPr lang="en-US" sz="2000" b="1" dirty="0"/>
              <a:t>Whenever ancient DNA data are available, a preliminary validation of the assumptions on genetic ancestry is feasible, within the framework provided by ABC methods.</a:t>
            </a:r>
          </a:p>
        </p:txBody>
      </p:sp>
    </p:spTree>
    <p:extLst>
      <p:ext uri="{BB962C8B-B14F-4D97-AF65-F5344CB8AC3E}">
        <p14:creationId xmlns:p14="http://schemas.microsoft.com/office/powerpoint/2010/main" val="4114041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0"/>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1371600" y="477550"/>
            <a:ext cx="7374718" cy="584775"/>
          </a:xfrm>
          <a:prstGeom prst="rect">
            <a:avLst/>
          </a:prstGeom>
          <a:noFill/>
        </p:spPr>
        <p:txBody>
          <a:bodyPr wrap="square" rtlCol="0">
            <a:spAutoFit/>
          </a:bodyPr>
          <a:lstStyle/>
          <a:p>
            <a:pPr algn="ctr"/>
            <a:r>
              <a:rPr lang="en-US" sz="3200" b="1" dirty="0"/>
              <a:t>Ongoing Project</a:t>
            </a:r>
          </a:p>
        </p:txBody>
      </p:sp>
      <p:sp>
        <p:nvSpPr>
          <p:cNvPr id="5" name="Rettangolo 4"/>
          <p:cNvSpPr/>
          <p:nvPr/>
        </p:nvSpPr>
        <p:spPr>
          <a:xfrm>
            <a:off x="155575" y="1737174"/>
            <a:ext cx="8736785" cy="1200329"/>
          </a:xfrm>
          <a:prstGeom prst="rect">
            <a:avLst/>
          </a:prstGeom>
        </p:spPr>
        <p:txBody>
          <a:bodyPr wrap="square">
            <a:spAutoFit/>
          </a:bodyPr>
          <a:lstStyle/>
          <a:p>
            <a:pPr algn="ctr"/>
            <a:r>
              <a:rPr lang="en-US" sz="2400" b="1" dirty="0"/>
              <a:t>Genealogical relationships between medieval and modern inhabitants of Piedmont</a:t>
            </a:r>
            <a:endParaRPr lang="it-IT" sz="2400" dirty="0"/>
          </a:p>
          <a:p>
            <a:pPr algn="ctr"/>
            <a:r>
              <a:rPr lang="en-US" sz="2400" b="1" dirty="0"/>
              <a:t> </a:t>
            </a:r>
            <a:endParaRPr lang="it-IT" sz="2400" dirty="0"/>
          </a:p>
        </p:txBody>
      </p:sp>
      <p:sp>
        <p:nvSpPr>
          <p:cNvPr id="6" name="AutoShape 2" descr="data:image/jpeg;base64,/9j/4AAQSkZJRgABAQAAAQABAAD/2wCEAAkGBxQTEhMUExQUFRUXFhUVFhQVFBQUFBUUFxQWFxQUFBQYHCggGBwlHBQUITEhJSkrLi4uFx8zODMsNygtLisBCgoKDg0OGxAQGiwkHCQsLCwsLCwsLCwsLCwsLCwsLCwsLCwsLCwsLCwsLCwsLCwsLCwsLCwsLCwsLCwsLCwsLP/AABEIAQEAxAMBIgACEQEDEQH/xAAcAAACAgMBAQAAAAAAAAAAAAAEBQIDAAEGBwj/xAA+EAABAgQDBAgEBQQBBAMAAAABAAIDBBEhBTFBElFhcQYiMoGRobHwEyPB0UJSYnLhFBUz8YJTkrLiBxZD/8QAGQEAAwEBAQAAAAAAAAAAAAAAAQIDBAAF/8QAKBEAAgIBBAEDBQADAAAAAAAAAAECEQMSITFBBCIyURMUIzNhcZHx/9oADAMBAAIRAxEAPwDx1oUwFsMUgFnbNCRtrVKC26nDatsHWSWPXA+wttjySfEYtIhTrDcjyXP4uPmFRxbyZbK6iiUObIyKPlsbc1IwFY0KzgiMcjOxkukjcnJzLTEKJlZebsF08w6oFiozglwVhLVydmZUjslXy869ma5KUn5guoxj3/taSn8Cbi5RILxzY5JbQaTOywPpA0UDrLspTE2PFiF5GHMO9p3EEeqKlosRl2OPinWUnLGewNeCpLzuR6UvZZ/iulkOkkN/4gqKaZNxZ0CxDwZtrsirwUwptYsWIgNLFixccYtLa0gcYsWLEDj5fiyYVBkwmkyxDUuq1YttAESW2VSyCSao2eyWpY9RDQhvqMYYb9EixhvzE6wo3KX4nB+YFmxL8jRpzP8AGmKgxWsajostYJpguGs7cVtW6CpFab+CtJ0LGG1kcC6NRIpD3gthak2c4fpGfeu6lpOXgjqsht4uJc7xNUmZNR4xpD6rMqgacFOJhEQG5JWeUre46ix4MVg6Eng0EBVvxRlahpPeVTK4aRp7yKcS+DWy4qbaGULE8XFmHMHvbUIds3Dr1XAcL+hXYyXRpjq7TRwU5voFBiDPZO9FUBquzgXYu3aLXZolkw3NrvNE4phn9E/4cZvxITrB1Ljgd653pFg/wgI0u4mGbltezxHBNpXQNXyjqpTGYsPJ1RxT/D+mGj7LymUxd4bdEQceYTQ2TLUjpRie5SWPQ3/iCZw5hpyK8OlcS1a7zTqT6Vvh5moTqfyTeN9HrlVi4XD+m8M2cac06Z0nhkdoJ9SJuLOgWlzkTpTDH4ghonTCEPxBdqR2lnWLFxbumsL8wWl2pHaGeTR2oUC6vjREOIiqiZTiLeqqpUdREz7qsVEiRsFHoHYVhGaqxYdYK3C+0oYuLhZMf7Wa8v6UXSEDbpXIXPIJjh8m6YihgswUrTKmgC1JyYbCaXixuRW7tzeAXY9F5UMAcQKuzp5J8sqExK9h3h2FNY0AACgoimYcCVeIgWnTVDZZJNGxJkv6JoRUJgG5AxJpUumDTX0UrHSHrXgKIjpJ8d1L2V0KYTamDSi7G5NsxCLHjSx3HevOIEF0Jz4D6uF6W0+q9L+JULjOlsGhDtfAqmOXRHJHY4HFJTYLmg7yOS5aI07RXoePN+JDY/PQm3cUhl8DJJK0Y5abslkTkk0K8PY8XqUziR3gXujTLhlkZElgYdaaJXK2FbRObE7tbwUXDiuH4j4lKnwqRDzR8y3qIz2dIfG7VsI/rRqVAz7d65iOTU3VdSqrCvkg8/8ADqf7i3esXLLEfooH3D+DroqHVkRypJVUQZuaHUQ0l2SiYzuoULIusV3QOw7Cj1lvFhcc+5Qww9ZW4sLim9Y4/uNs/wBI1DKlgz7IaONBU04LsZCJYXyXKhwaWgUc4gAHMNA7VN54p1JxSOSGcOFHTtjVU2k1yrxS6U61OGSeQXBoG0RyWSjUD/Acf9qTYFNQrI2JQxkfMKsYm2+SGw25cyWrmT4UVhlNxPglkzjzWXJol8Xpq2tGtJ43ARSvgDVD1zy3PLelGOs22Hgi5TGGxM9m6lMMGQyKeKoSW5w4A+DEbuIfyNaFTwh4o6y1GlyyNE/K8FpG6osVDCm02grS33Ix2tAmNjrBHw4Pyu5AYyOsE8lRWEOSeK4IN8nn0zCpEPNExm1asnx8wrcTsrR5GNKmg+PNu0L4uHAitEpiwqFdPU7KUxINSlxyfZPJGmLNhYmrJYUWKmoSg+I66rWohyUS5MKTf2ShpAXKtLrFDyZuVwA+QHXV+LN9fJDSR66Zxpf4j2Q67O04DaOQBzPgsV1mN1XhohLRD1dwAHdmunkmmnCgvxSnFsAfLkFrhEhgdodV19CxNsKc4tBIFKWoTXmUMtPdDYk47MavnBDZY3yXK4lihP43A7gT9EdjIe40a2mlK163ekM3g0egodk63z/lLCK7KNutjUDFnVpV5O438l0ODTbom1Wx41y0XM/25zaVPWFb/Yrrv/jmR+ZEc+4qA2txYXXZIxa2GhKXYsxmY2XOq4VGl924jNc+/ECDVxpXIUqe8r0TplggiRREaBlQj6rnYODw8nsJplaq6DikdJSfAPh8+aAitDwp4LtsJmC9gGZGR0pwQeGYc2gDYYA4j+KJ1AkBCNQafpGSWUkCnQkmcPrEJfk07VBXrXGz4KmdmREibQFLUyArsmgNPFOMbeGDa0dst30NTdI5qGGxzTslgcO8mvmg3uclUHYlxxt2prIO+UOSXY8Oyj8L/wAQ5K8XwY32chiQ+YVo5KWLf5CoaLX5XsiL4vLLnM6iSxH3Kdk9TuSCN2ipYhJvcvY+y2qmZLE9C2XxDktVutRBkspdOKYDYoeVPWKvbqh4A6y44Ple0mcY0ez9wHjb6pbLCjkbipoK7qHwusU1+WjfB1is6aCXNgsES9RYnjomMg0NhgGlUBGhCLGl2kmh2XHkG7VPJETZLYjhpX1UL2o1TS1WOIErDdel6Urr/K07CmmtCT/xHrVLoEWhzsLcyiomLbISOYVjvgoiYKACXEDzKMwSN1wNnZaMrUSZk3EjOJrQDz5obFOkrmuDNgtpYnRNG2NSR3mJ0LatuUogTTBZzSDxXOS+PO5nQb+CYPLozdtw2SRkNEHfIaQ/hTjBShuclqYiuN68juOlVycKdLTsnMJrKYhUXyU7+QuOwynIoMGJtfkPpX1okxu2A45lrh5g/VO5cEubQA7wcqFLsZgmHFhNJBNHkU0aSKD1VI8kn7WhLjsE7IPFW4SflorFiPhjmg8LNWmi0owPs5bGf8hVbckRjzCIiHbktvk/rQnje9l/4Ugj9op8wdVJY7OsVHETycmmZLSsa1YqCl8RhoLKJYa5J+5sNZSGofcfw0/bP5EDGO3KiFCdt5FdS0Q1ICFwQ+5/gftf6JYUJ20LIrFYZLe5M2xYXBaixGEXyUJZLmpUaI46hpsaYC5seHBL9pr4babTciW2o7caURZdtmvuyV4Hi8OE+laNdnuroU0n8Qhl42CLitkst2VV0v4LpyPsuPAeZuSg2RC65yKKmgHB2+6qfB+SCNw9FPYrdIZ4bGa3M0VeKwmP0quUjsm6jZA2eHa80fKS0Qt6xeDUW4aq+ilsS5fD/wBBUlIBj9yfieYBskjdmkLJftbW24AdXSppvVc5hTogoxux+onu0Qpvkav4xhPbDzQGh0NcirJdnVBOdwe4G6VymBCDs9ZzjqSTfkNE9a2lBuBrzPsqOSrpDxtLcKmMeEGJs0J6rfulRxIxo4e6wpQDcPdVz8/iofGiEH8RHcLfRCRsW2dVVQd7Gdz23OzxWICw81HBYrQLriIuOl1qqbMUc0WKrUkQqLHfSgtJsk0PJLpjFC43NURLRahVyTbhTBhglK0Htyol0aXq5UTOIbJQpxVCEZ9CzWO9xm2WWJZ/dSsTVkF/EC/10T8xWxOP/MUMAptCq0iSbCBNv/MVt0y/8xVTQrS2yTYoroulIjjqU3nCRCzOSVyATacHyu5QyP1o0Y16DmfjO3lF4fPOZEa6pNDfkc0GArGhaWkZY2d/CmfDNEwItDQ5Vt6hKZKCfgQXDVg8iQjoTwQK5rzpx3PThK0Ni4HIXQsWbOoHgmWHAOaERGw1mZSrbYopCNs6QcgmEpMOdmi4MozKgrysjYcFgGi5sOoUzOVfDml2JzhhQYj/AMVDT9xs3zunOIPFh4LkemT6Mht/M4nuaAB/5I443JIjknUWc3IMUZ2UccgiJBlwupZKtLAVolk0zIRhqhRxMKSKZNlKtR72CpstONAmcnJoP0tMWc9HgUKZSbeqh5i7kbLssmzWlQmBdifEod8kv+Gdy7mWwsPpVRxDBmgFdDOkqJZMTbs4psIrF0LJEUyWKv1UT+kznQrGhRbDKtbCKdoVSRtqvDbKsQ6K/RTcWUjOJKRzXRyst8RtFzclmuswc2WXPszTi3gVSXRxpNwEy/8AqzXC2yOJyCYYZCLjbx3DiiJuOBEhsGVXOPEhppXvSYteSaVkHUU2AwpdohBgrSGXMvrskgnvrVLZplE9jChO51x+6lx3j0SybhVBVM8NGRo04ZasaYBAxAw9SixjZOpSqLCN1WISRpMom0N3YsdFNmLONAkroRTKTl7VStIbUxrBeXGpXPdNYnzILdzHHxd/6p5LvoUNjuF/1EFsRlTEZt7LR/8ApDBq6nEXIVfHXrt8L/hn8n2UuzmJU3C6qX7AXJSmYXWyY+WEPJXqD4z9Anj9oqiKbImZb1ihoibH7kWyexi4DrjmmgHVSs9oc00HZVfIMuAb4abBTxHIqGFZBWYmbFY+ykuRcyFZYtw3WWKu5M5OikCsAWwLr0DARiLT8lb8EuIa0FxOQaCT4BdLh3QmM9u1GIgN3OoYh/4g270spKPIyi3wcvI5rtsFwaK8AuBYyt3OsSP0tNynGHYZKyorCh7T8viRDtO5gGze4IgzbnXOvosWSSlKzZBuMaJODYbdhgtxzJ3k6pHicUtex25wrfQ2+qaR3cP5SbFmbTSuhLTJMElaaG0L5jNk56HcdCk0SYc0lrhcWP3REjN0bDccyBXnqisXkfiN225geI3L0/JwrLHUuTN4+Z43T4FxpRUMhglL/jnaA3IgRwvKcWekpIObAV4iBoSs4oNM0JGnCUI432GWRJBU1OOJDGdp5oOFcyumi/J/pWNPZqPIJN0Qw8ucY7hbJlfMonEZnamGj8tTTgaAehW76ahhf9MMsmvIv4W4z0XLiY8AVBu+EMwdSzeDuVckOpQ5rpsOjEDNWzIhvB22X1cOqfELz5ty5NMJaTz2c7ZQsULsJvor8Q7UKK0/pfY/9wSLEOj8zD7UJxG9vWHkqwe6KymnE5t/aHNNGdlLIzaOobGuRsUzh9lW8gz4BrhJsFZixsUNhb8lPFX5rGluUkLmRliDqsWnSRsKwvonMRqHZENue1Eq23BtKldTIdEJWF1opdGcNCS1lf2i5TGPOE6koaJH48kss0mLHFFDRszDhikNjIY/Q0NPKwul8xOVzO+x4oOLF0PqqDE3e+SlyUok+KS7Z493irjEvawyVEu3N2mQ56qbDXTjRE4vcbXQc04Brhr6FE7RQsYa+vquOOaMR7XuYf3DgDouowKf2hsnPIpFOQ/mNO+rT33HosjtcwO2bVa4V5iy9jx53BMwZY1KivGZqA+MRBdV4qHUHVJH5TqUvfMV1SCTaQdxGdeCbtj7faA2str771DJBSdrkrjyuKpmnRVdDaAwxYn+MWArd7vyt+pUJeVrVzjssFida/laNSg8ZnC+gA2WNs1ugG/iTqUIY+2NkydI7vBelEGLBfstLHQ21LDTLIFpGaT4HHMR737zbkLd2qS4JJlsN7zbaFByzTfo60tAIuK3CPkt/TEwr1HaybjRXxH095oGWiWzVrzXVeYbDTZgw3UqaG4TSDiZ0J47kid1xs1vp9lVBmDetRw+i44dzbYMe0aEx+51KOHJwulcz0YBB+A8H9DzQ9zsitGZNQiIM0EbdHLY5+HIxITqRGObfUW7jktYiLdy7ODPVFHAOadDceaX4t0fbEG1AIa7/pu7J/adEFyG75OGbBJWImZD4Tix8N7XDTZJ8CM1tW1MXSvk6FzuHGiqjRlEvVbt6mcY2Is2hyGigSt1yXHFf90uIZoN2gKOgPFKkjvSafkfiWAqeCIlJRzGj4r9s1s0aDjvKZpVYE2MnxA7gPXuVMS/2roq3OUvslCBTrbV3UPgjaNe3eqo7KhCf3R7YdCG/Ep8NmyACGtJ+Y+m4Gg30W/w51aMvkR4Zy+IwgI0SmhHjqrpWTDqdalUwnsLA2XNuHCh5/yl7pZzXCmpHqtWnciGRJMg0vQWH3PFLpyWq9jdC4Arop6Y3ZnJKp2VJA3514rmjhtNMAaRuGW7d6LeBw6MaeCEZNOiC5DIgHWa7sxAGuAe39QDnW4pnhbOqOQusvly2RfAt2M4cWn1CKhuBFQfZS+uqwOrkaelOS8+jUXvJBUZxzSA4G5zG/ihpmdDWn4gpQZ7/wCUtlpgvO0RQaDcEVF8gbGhiImCc0AH+qIYb1QYQ+Cda8eSLhTVEqhOoc1ayLyQaOOhh4hbMrEg+NTVbXbnC0m17qBfpoPVSY3v95qojROKSIr4VP2U4bKkaWVVRuVUaKRev+lxwY51LMHfqe9QDT73LbbgOGoWF3ouCab471Mewq3X8vLipErjidLJZBlBtvOqYA7t3nXeqWWiHj9Fp8V1kojmXpKWtza7I+SpMPM6tH+iipmxBQk5G2Wk7/Qf78l6b4MhXBh7RrpkEREgXA5KMKDYbLiQQcwAc+Gm5EwmmpJ0alTtHC/GIIMM820Pem0mKNHgl2LD5Y4vYPNNZfLlmsPmdGnx+ywgKo5BWl9M1WbmyxGkr2t9CNxuCrWSjSOpT9p+hVD3Zjuv91uGbrgESwiooQeKlLu0081ZOxbNrneh4WQ4KJwYc8q+7rdQqoZ7lF3PgUAhAcNahaQrovesXUAk2lFAkArbXe9FFEBJwyVMWHUEK8OvvWiwfThvXHAuHx82HNvgUcXePvJK5jqPDqWyKZQ8q+aMvkCMyKk9w+nldaUaZ1NvugEltZU3qqOKOBrW621uyaDKlluO3qm6eEtMkxZK4tEJm9VSWVI3bIr33PqpTDsjvCLloNfBeyYDeHwGhuyABRanm7Nt+yFOCKOVE875jd2zX1XdHAeJtqIY3xG+V0yhG3mUDOduD+4nwCOrTevO8x+pI1+PwzQzv/FVgdrksJ4qBcsZc29tt4zv5UWgy/ktjIKLteGqJxTHiVeBXIeCsO6tUNKCpJOt7+Xoi6U3e9EWcjTc+CjFcsdmq47rIHAkSriaWAssW5ZlW13knzWJ7FCYbuJutteMx74IeC+yk12nFCjglmnvwWyVXVbMTNAJVNM2gRTMqWHxrbJzHV+yk66De7YiB2hsfoUeVQBpXJYTWygH1v7qpEXShIk6bvFbc7wpdQzKyE4X95onAs6aMHAkJjLxKDuQU3Dq144AouEDQU3D0Xr4paoJmGaqTRNyEm3ddvIozZS6fs5n/L6Kgha4VfD/AGuPjRFu9/whYIrEHBnqQiyKbvryXmeW/wAhswe0hVQJ98FJx/2oE+OmqzFje0qJ91GcXGg+qsGqDinaigA2aM+JTJAYXDbQW71ds5KsUHGil8TyShIxAa+9UFPRDs+XijHmyWYg/sje4eX+k0QMMgWaAsVO1uW11HFEo+rRpUBWl1EvkIlqbjTwRgdfkna3EXAU2IdVazehYb/BX1SMYscboeYh7Va7lYw/dbOfvJccRw+PUUOYse7VFOOnvwSxxLIgOjrHnomJPj7K5nI264v4qDd/fkt7Vr7/AKKDCgcWOpbjVp7wiIIo0VNKN9Ahni3H6qxlSB70XoeJK418GXOvVZZEtcEOb1QXAEAOcC4AE523Jdip/wAZ4uHl/CPgQiKBznFra7DCSWsrnsjRL8dsGH9f0K1JNLciFSwuTwCscd3BVyx6vOixxXlZ3eRm7EqgjZcLrYfX1UBf68loCgspDknxNkEnKlUBJXq7Vxqfot4rFNAyvaPkM/orYVgEyWwOwgmygbX90W3u3eCj8S+/gUoTCbc0qmj8wDcCfRMNu+5KIrqxjwAVIoWQbtnRYshigusXHAGH5v8A3fRGe/JbWJpcix4LPt9VedFixTGNjX3ort/L6LFiDCCT/Z7wjpfIe9VixF8A7IzOXefRQGncsWIBL1dh+QWLFs8PlmfP0XOzSnpB2W/vHo5YsW58GcIgdkclt+SxYvHy+9/5N8PaicPL3uUHfQehWLEgwsnv8jOR9UTCyPI+ixYnfCFRY7N3f9VBqxYlQxB/bKTO/wAru5bWKkOxJBz9OS2sWLgn/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4" descr="data:image/jpeg;base64,/9j/4AAQSkZJRgABAQAAAQABAAD/2wCEAAkGBxQTEhMUExQUFRUXFhUVFhQVFBQUFBUUFxQWFxQUFBQYHCggGBwlHBQUITEhJSkrLi4uFx8zODMsNygtLisBCgoKDg0OGxAQGiwkHCQsLCwsLCwsLCwsLCwsLCwsLCwsLCwsLCwsLCwsLCwsLCwsLCwsLCwsLCwsLCwsLCwsLP/AABEIAQEAxAMBIgACEQEDEQH/xAAcAAACAgMBAQAAAAAAAAAAAAAEBQIDAAEGBwj/xAA+EAABAgQDBAgEBQQBBAMAAAABAAIDBBEhBTFBElFhcQYiMoGRobHwEyPB0UJSYnLhFBUz8YJTkrLiBxZD/8QAGQEAAwEBAQAAAAAAAAAAAAAAAQIDBAAF/8QAKBEAAgIBBAEDBQADAAAAAAAAAAECEQMSITFBBCIyURMUIzNhcZHx/9oADAMBAAIRAxEAPwDx1oUwFsMUgFnbNCRtrVKC26nDatsHWSWPXA+wttjySfEYtIhTrDcjyXP4uPmFRxbyZbK6iiUObIyKPlsbc1IwFY0KzgiMcjOxkukjcnJzLTEKJlZebsF08w6oFiozglwVhLVydmZUjslXy869ma5KUn5guoxj3/taSn8Cbi5RILxzY5JbQaTOywPpA0UDrLspTE2PFiF5GHMO9p3EEeqKlosRl2OPinWUnLGewNeCpLzuR6UvZZ/iulkOkkN/4gqKaZNxZ0CxDwZtrsirwUwptYsWIgNLFixccYtLa0gcYsWLEDj5fiyYVBkwmkyxDUuq1YttAESW2VSyCSao2eyWpY9RDQhvqMYYb9EixhvzE6wo3KX4nB+YFmxL8jRpzP8AGmKgxWsajostYJpguGs7cVtW6CpFab+CtJ0LGG1kcC6NRIpD3gthak2c4fpGfeu6lpOXgjqsht4uJc7xNUmZNR4xpD6rMqgacFOJhEQG5JWeUre46ix4MVg6Eng0EBVvxRlahpPeVTK4aRp7yKcS+DWy4qbaGULE8XFmHMHvbUIds3Dr1XAcL+hXYyXRpjq7TRwU5voFBiDPZO9FUBquzgXYu3aLXZolkw3NrvNE4phn9E/4cZvxITrB1Ljgd653pFg/wgI0u4mGbltezxHBNpXQNXyjqpTGYsPJ1RxT/D+mGj7LymUxd4bdEQceYTQ2TLUjpRie5SWPQ3/iCZw5hpyK8OlcS1a7zTqT6Vvh5moTqfyTeN9HrlVi4XD+m8M2cac06Z0nhkdoJ9SJuLOgWlzkTpTDH4ghonTCEPxBdqR2lnWLFxbumsL8wWl2pHaGeTR2oUC6vjREOIiqiZTiLeqqpUdREz7qsVEiRsFHoHYVhGaqxYdYK3C+0oYuLhZMf7Wa8v6UXSEDbpXIXPIJjh8m6YihgswUrTKmgC1JyYbCaXixuRW7tzeAXY9F5UMAcQKuzp5J8sqExK9h3h2FNY0AACgoimYcCVeIgWnTVDZZJNGxJkv6JoRUJgG5AxJpUumDTX0UrHSHrXgKIjpJ8d1L2V0KYTamDSi7G5NsxCLHjSx3HevOIEF0Jz4D6uF6W0+q9L+JULjOlsGhDtfAqmOXRHJHY4HFJTYLmg7yOS5aI07RXoePN+JDY/PQm3cUhl8DJJK0Y5abslkTkk0K8PY8XqUziR3gXujTLhlkZElgYdaaJXK2FbRObE7tbwUXDiuH4j4lKnwqRDzR8y3qIz2dIfG7VsI/rRqVAz7d65iOTU3VdSqrCvkg8/8ADqf7i3esXLLEfooH3D+DroqHVkRypJVUQZuaHUQ0l2SiYzuoULIusV3QOw7Cj1lvFhcc+5Qww9ZW4sLim9Y4/uNs/wBI1DKlgz7IaONBU04LsZCJYXyXKhwaWgUc4gAHMNA7VN54p1JxSOSGcOFHTtjVU2k1yrxS6U61OGSeQXBoG0RyWSjUD/Acf9qTYFNQrI2JQxkfMKsYm2+SGw25cyWrmT4UVhlNxPglkzjzWXJol8Xpq2tGtJ43ARSvgDVD1zy3PLelGOs22Hgi5TGGxM9m6lMMGQyKeKoSW5w4A+DEbuIfyNaFTwh4o6y1GlyyNE/K8FpG6osVDCm02grS33Ix2tAmNjrBHw4Pyu5AYyOsE8lRWEOSeK4IN8nn0zCpEPNExm1asnx8wrcTsrR5GNKmg+PNu0L4uHAitEpiwqFdPU7KUxINSlxyfZPJGmLNhYmrJYUWKmoSg+I66rWohyUS5MKTf2ShpAXKtLrFDyZuVwA+QHXV+LN9fJDSR66Zxpf4j2Q67O04DaOQBzPgsV1mN1XhohLRD1dwAHdmunkmmnCgvxSnFsAfLkFrhEhgdodV19CxNsKc4tBIFKWoTXmUMtPdDYk47MavnBDZY3yXK4lihP43A7gT9EdjIe40a2mlK163ekM3g0egodk63z/lLCK7KNutjUDFnVpV5O438l0ODTbom1Wx41y0XM/25zaVPWFb/Yrrv/jmR+ZEc+4qA2txYXXZIxa2GhKXYsxmY2XOq4VGl924jNc+/ECDVxpXIUqe8r0TplggiRREaBlQj6rnYODw8nsJplaq6DikdJSfAPh8+aAitDwp4LtsJmC9gGZGR0pwQeGYc2gDYYA4j+KJ1AkBCNQafpGSWUkCnQkmcPrEJfk07VBXrXGz4KmdmREibQFLUyArsmgNPFOMbeGDa0dst30NTdI5qGGxzTslgcO8mvmg3uclUHYlxxt2prIO+UOSXY8Oyj8L/wAQ5K8XwY32chiQ+YVo5KWLf5CoaLX5XsiL4vLLnM6iSxH3Kdk9TuSCN2ipYhJvcvY+y2qmZLE9C2XxDktVutRBkspdOKYDYoeVPWKvbqh4A6y44Ple0mcY0ez9wHjb6pbLCjkbipoK7qHwusU1+WjfB1is6aCXNgsES9RYnjomMg0NhgGlUBGhCLGl2kmh2XHkG7VPJETZLYjhpX1UL2o1TS1WOIErDdel6Urr/K07CmmtCT/xHrVLoEWhzsLcyiomLbISOYVjvgoiYKACXEDzKMwSN1wNnZaMrUSZk3EjOJrQDz5obFOkrmuDNgtpYnRNG2NSR3mJ0LatuUogTTBZzSDxXOS+PO5nQb+CYPLozdtw2SRkNEHfIaQ/hTjBShuclqYiuN68juOlVycKdLTsnMJrKYhUXyU7+QuOwynIoMGJtfkPpX1okxu2A45lrh5g/VO5cEubQA7wcqFLsZgmHFhNJBNHkU0aSKD1VI8kn7WhLjsE7IPFW4SflorFiPhjmg8LNWmi0owPs5bGf8hVbckRjzCIiHbktvk/rQnje9l/4Ugj9op8wdVJY7OsVHETycmmZLSsa1YqCl8RhoLKJYa5J+5sNZSGofcfw0/bP5EDGO3KiFCdt5FdS0Q1ICFwQ+5/gftf6JYUJ20LIrFYZLe5M2xYXBaixGEXyUJZLmpUaI46hpsaYC5seHBL9pr4babTciW2o7caURZdtmvuyV4Hi8OE+laNdnuroU0n8Qhl42CLitkst2VV0v4LpyPsuPAeZuSg2RC65yKKmgHB2+6qfB+SCNw9FPYrdIZ4bGa3M0VeKwmP0quUjsm6jZA2eHa80fKS0Qt6xeDUW4aq+ilsS5fD/wBBUlIBj9yfieYBskjdmkLJftbW24AdXSppvVc5hTogoxux+onu0Qpvkav4xhPbDzQGh0NcirJdnVBOdwe4G6VymBCDs9ZzjqSTfkNE9a2lBuBrzPsqOSrpDxtLcKmMeEGJs0J6rfulRxIxo4e6wpQDcPdVz8/iofGiEH8RHcLfRCRsW2dVVQd7Gdz23OzxWICw81HBYrQLriIuOl1qqbMUc0WKrUkQqLHfSgtJsk0PJLpjFC43NURLRahVyTbhTBhglK0Htyol0aXq5UTOIbJQpxVCEZ9CzWO9xm2WWJZ/dSsTVkF/EC/10T8xWxOP/MUMAptCq0iSbCBNv/MVt0y/8xVTQrS2yTYoroulIjjqU3nCRCzOSVyATacHyu5QyP1o0Y16DmfjO3lF4fPOZEa6pNDfkc0GArGhaWkZY2d/CmfDNEwItDQ5Vt6hKZKCfgQXDVg8iQjoTwQK5rzpx3PThK0Ni4HIXQsWbOoHgmWHAOaERGw1mZSrbYopCNs6QcgmEpMOdmi4MozKgrysjYcFgGi5sOoUzOVfDml2JzhhQYj/AMVDT9xs3zunOIPFh4LkemT6Mht/M4nuaAB/5I443JIjknUWc3IMUZ2UccgiJBlwupZKtLAVolk0zIRhqhRxMKSKZNlKtR72CpstONAmcnJoP0tMWc9HgUKZSbeqh5i7kbLssmzWlQmBdifEod8kv+Gdy7mWwsPpVRxDBmgFdDOkqJZMTbs4psIrF0LJEUyWKv1UT+kznQrGhRbDKtbCKdoVSRtqvDbKsQ6K/RTcWUjOJKRzXRyst8RtFzclmuswc2WXPszTi3gVSXRxpNwEy/8AqzXC2yOJyCYYZCLjbx3DiiJuOBEhsGVXOPEhppXvSYteSaVkHUU2AwpdohBgrSGXMvrskgnvrVLZplE9jChO51x+6lx3j0SybhVBVM8NGRo04ZasaYBAxAw9SixjZOpSqLCN1WISRpMom0N3YsdFNmLONAkroRTKTl7VStIbUxrBeXGpXPdNYnzILdzHHxd/6p5LvoUNjuF/1EFsRlTEZt7LR/8ApDBq6nEXIVfHXrt8L/hn8n2UuzmJU3C6qX7AXJSmYXWyY+WEPJXqD4z9Anj9oqiKbImZb1ihoibH7kWyexi4DrjmmgHVSs9oc00HZVfIMuAb4abBTxHIqGFZBWYmbFY+ykuRcyFZYtw3WWKu5M5OikCsAWwLr0DARiLT8lb8EuIa0FxOQaCT4BdLh3QmM9u1GIgN3OoYh/4g270spKPIyi3wcvI5rtsFwaK8AuBYyt3OsSP0tNynGHYZKyorCh7T8viRDtO5gGze4IgzbnXOvosWSSlKzZBuMaJODYbdhgtxzJ3k6pHicUtex25wrfQ2+qaR3cP5SbFmbTSuhLTJMElaaG0L5jNk56HcdCk0SYc0lrhcWP3REjN0bDccyBXnqisXkfiN225geI3L0/JwrLHUuTN4+Z43T4FxpRUMhglL/jnaA3IgRwvKcWekpIObAV4iBoSs4oNM0JGnCUI432GWRJBU1OOJDGdp5oOFcyumi/J/pWNPZqPIJN0Qw8ucY7hbJlfMonEZnamGj8tTTgaAehW76ahhf9MMsmvIv4W4z0XLiY8AVBu+EMwdSzeDuVckOpQ5rpsOjEDNWzIhvB22X1cOqfELz5ty5NMJaTz2c7ZQsULsJvor8Q7UKK0/pfY/9wSLEOj8zD7UJxG9vWHkqwe6KymnE5t/aHNNGdlLIzaOobGuRsUzh9lW8gz4BrhJsFZixsUNhb8lPFX5rGluUkLmRliDqsWnSRsKwvonMRqHZENue1Eq23BtKldTIdEJWF1opdGcNCS1lf2i5TGPOE6koaJH48kss0mLHFFDRszDhikNjIY/Q0NPKwul8xOVzO+x4oOLF0PqqDE3e+SlyUok+KS7Z493irjEvawyVEu3N2mQ56qbDXTjRE4vcbXQc04Brhr6FE7RQsYa+vquOOaMR7XuYf3DgDouowKf2hsnPIpFOQ/mNO+rT33HosjtcwO2bVa4V5iy9jx53BMwZY1KivGZqA+MRBdV4qHUHVJH5TqUvfMV1SCTaQdxGdeCbtj7faA2str771DJBSdrkrjyuKpmnRVdDaAwxYn+MWArd7vyt+pUJeVrVzjssFida/laNSg8ZnC+gA2WNs1ugG/iTqUIY+2NkydI7vBelEGLBfstLHQ21LDTLIFpGaT4HHMR737zbkLd2qS4JJlsN7zbaFByzTfo60tAIuK3CPkt/TEwr1HaybjRXxH095oGWiWzVrzXVeYbDTZgw3UqaG4TSDiZ0J47kid1xs1vp9lVBmDetRw+i44dzbYMe0aEx+51KOHJwulcz0YBB+A8H9DzQ9zsitGZNQiIM0EbdHLY5+HIxITqRGObfUW7jktYiLdy7ODPVFHAOadDceaX4t0fbEG1AIa7/pu7J/adEFyG75OGbBJWImZD4Tix8N7XDTZJ8CM1tW1MXSvk6FzuHGiqjRlEvVbt6mcY2Is2hyGigSt1yXHFf90uIZoN2gKOgPFKkjvSafkfiWAqeCIlJRzGj4r9s1s0aDjvKZpVYE2MnxA7gPXuVMS/2roq3OUvslCBTrbV3UPgjaNe3eqo7KhCf3R7YdCG/Ep8NmyACGtJ+Y+m4Gg30W/w51aMvkR4Zy+IwgI0SmhHjqrpWTDqdalUwnsLA2XNuHCh5/yl7pZzXCmpHqtWnciGRJMg0vQWH3PFLpyWq9jdC4Arop6Y3ZnJKp2VJA3514rmjhtNMAaRuGW7d6LeBw6MaeCEZNOiC5DIgHWa7sxAGuAe39QDnW4pnhbOqOQusvly2RfAt2M4cWn1CKhuBFQfZS+uqwOrkaelOS8+jUXvJBUZxzSA4G5zG/ihpmdDWn4gpQZ7/wCUtlpgvO0RQaDcEVF8gbGhiImCc0AH+qIYb1QYQ+Cda8eSLhTVEqhOoc1ayLyQaOOhh4hbMrEg+NTVbXbnC0m17qBfpoPVSY3v95qojROKSIr4VP2U4bKkaWVVRuVUaKRev+lxwY51LMHfqe9QDT73LbbgOGoWF3ouCab471Mewq3X8vLipErjidLJZBlBtvOqYA7t3nXeqWWiHj9Fp8V1kojmXpKWtza7I+SpMPM6tH+iipmxBQk5G2Wk7/Qf78l6b4MhXBh7RrpkEREgXA5KMKDYbLiQQcwAc+Gm5EwmmpJ0alTtHC/GIIMM820Pem0mKNHgl2LD5Y4vYPNNZfLlmsPmdGnx+ywgKo5BWl9M1WbmyxGkr2t9CNxuCrWSjSOpT9p+hVD3Zjuv91uGbrgESwiooQeKlLu0081ZOxbNrneh4WQ4KJwYc8q+7rdQqoZ7lF3PgUAhAcNahaQrovesXUAk2lFAkArbXe9FFEBJwyVMWHUEK8OvvWiwfThvXHAuHx82HNvgUcXePvJK5jqPDqWyKZQ8q+aMvkCMyKk9w+nldaUaZ1NvugEltZU3qqOKOBrW621uyaDKlluO3qm6eEtMkxZK4tEJm9VSWVI3bIr33PqpTDsjvCLloNfBeyYDeHwGhuyABRanm7Nt+yFOCKOVE875jd2zX1XdHAeJtqIY3xG+V0yhG3mUDOduD+4nwCOrTevO8x+pI1+PwzQzv/FVgdrksJ4qBcsZc29tt4zv5UWgy/ktjIKLteGqJxTHiVeBXIeCsO6tUNKCpJOt7+Xoi6U3e9EWcjTc+CjFcsdmq47rIHAkSriaWAssW5ZlW13knzWJ7FCYbuJutteMx74IeC+yk12nFCjglmnvwWyVXVbMTNAJVNM2gRTMqWHxrbJzHV+yk66De7YiB2hsfoUeVQBpXJYTWygH1v7qpEXShIk6bvFbc7wpdQzKyE4X95onAs6aMHAkJjLxKDuQU3Dq144AouEDQU3D0Xr4paoJmGaqTRNyEm3ddvIozZS6fs5n/L6Kgha4VfD/AGuPjRFu9/whYIrEHBnqQiyKbvryXmeW/wAhswe0hVQJ98FJx/2oE+OmqzFje0qJ91GcXGg+qsGqDinaigA2aM+JTJAYXDbQW71ds5KsUHGil8TyShIxAa+9UFPRDs+XijHmyWYg/sje4eX+k0QMMgWaAsVO1uW11HFEo+rRpUBWl1EvkIlqbjTwRgdfkna3EXAU2IdVazehYb/BX1SMYscboeYh7Va7lYw/dbOfvJccRw+PUUOYse7VFOOnvwSxxLIgOjrHnomJPj7K5nI264v4qDd/fkt7Vr7/AKKDCgcWOpbjVp7wiIIo0VNKN9Ahni3H6qxlSB70XoeJK418GXOvVZZEtcEOb1QXAEAOcC4AE523Jdip/wAZ4uHl/CPgQiKBznFra7DCSWsrnsjRL8dsGH9f0K1JNLciFSwuTwCscd3BVyx6vOixxXlZ3eRm7EqgjZcLrYfX1UBf68loCgspDknxNkEnKlUBJXq7Vxqfot4rFNAyvaPkM/orYVgEyWwOwgmygbX90W3u3eCj8S+/gUoTCbc0qmj8wDcCfRMNu+5KIrqxjwAVIoWQbtnRYshigusXHAGH5v8A3fRGe/JbWJpcix4LPt9VedFixTGNjX3ort/L6LFiDCCT/Z7wjpfIe9VixF8A7IzOXefRQGncsWIBL1dh+QWLFs8PlmfP0XOzSnpB2W/vHo5YsW58GcIgdkclt+SxYvHy+9/5N8PaicPL3uUHfQehWLEgwsnv8jOR9UTCyPI+ixYnfCFRY7N3f9VBqxYlQxB/bKTO/wAru5bWKkOxJBz9OS2sWLgn/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7" descr="data:image/jpeg;base64,/9j/4AAQSkZJRgABAQAAAQABAAD/2wCEAAkGBxQTEhQUExQVFhUWFxUVGBcXGBgXFxUUFBcXFxcVHBQYHCggGBolHBcUITEhJSkrLi4uFx8zODMsNygtLiwBCgoKDg0OGxAQGywkHx8sLCwsLCwsLCwsLCwsLCwsLCwsLCwsLCwsLCwsLCwsLCwsLCwsLCwsNywsLDcrLCs3K//AABEIAOgAvAMBIgACEQEDEQH/xAAbAAACAwEBAQAAAAAAAAAAAAAEBQIDBgEAB//EADoQAAEDAgUCBAUCBQMEAwAAAAEAAhEDIQQFEjFBUWEGEyJxMoGRobEUQlJiwdHwI3LxBxVDgiSi4f/EABoBAAMBAQEBAAAAAAAAAAAAAAECAwQABQb/xAAoEQACAgICAgIDAAEFAAAAAAAAAQIRAyESMQRBIlETMmGRBRVCcYH/2gAMAwEAAhEDEQA/AHYrDmfoptfOylBFt12OVBo+bOCyMLrSgSo1K2lpCaEqBVnKmLmRMQeVxo53nlRY0QJheLuGj58QkbsajtR4H9lDzwAptpge55UabBc/JAOjjcSNi0++ytq1SRAED7qLu6jTpObEwRP2TpgLaFbT8RI/zeUc6rqEzKGo0zy6R06KTaABkGT04+irGwk6rren/hcY8bDhRDxIIafkFM/xG1kwK0dOyBbUh1x3Un4gqhgk/lRlK3oAY4w4HqF65UiAV3lWFK7juvax7K/F0w12lrgbC6H0jlBqhnGnR3UCYF1XWwgbYjcT9UfgMOCZNgLzwjMdgtYlsDkkoUWjibjZmauEgCLoOowTfdah+UOixBQFTCOm7bi2ylLFYvCa7R5tTV/KdlJ1UxEXCrcz1D1ACDEqDqgIiR7oytCE21B7FRfcgKL8vGgvJMT13U8vwxeCQ5giwBO/zS8WUhjcuiNUTA4XmUYIIMDorKDWmoA+QB06q/G0fKdpN2m4PXt2QoZYp8bBVPRZNspy5tVpJte10S/ImgEBxk87x8k8YM0R8NtWmZxWUqkWOxXcZRNMkO452kdVmcXnT6jjTw7Z4L+AeyVJ3ozRwTlLikaeti6NIBznhvuUKfEdAk6Zd7NJQ2T+FJIfiDrP2TzFZexg9IAEcKrbSN8P9Pj/AMmJ8X4gAALabz8oSyt4xpk6XMe336orFviQs9mFIGbKTyfZo/23HRpcNmNKqJY8HtyiqbZML5nWwxadTbHsnvhvxE7W2nXNuHcrqTZiz+BLHuOzf4TCE2bJH4RVTLXAE7/2V+S1AR3HPUK/MHhzHMDtLom9lddEI4YuNsUMpgGHmPa6liMF8JF2k/RL/wDtdXUNUidje/dMMHgajXOaHWt9+xQFjj9NHqeWkuLTYN5TlghsEzZSo0tIifquu2RqjVjgonms6LsrlWoGiSbKLXjqCgVcjIPaASXGTEdgrqJZLQRbmDcqxrQuBo7X5WfkeXZbj3tfpAGlrdhMoak3SYE7SrdI6z3XGvAJ1E6SIMb/AFXW29lcS5zqQ5weWtrU2uMAg2cN7cHsm2IwTT+0bQQRK5lsikIYIjruOq6yo9xbDYg7zMDpC1Rj9HsxjGKoi3DQAA0Af7YhXghpjqOiNLEHnONFGhUqGPS0n58f0TpHOZ878c44Yis3D0/2x5jh1/ghNsmyVlJg0iLBZrJKLnu8w3JdqM97lbvB0yRI25XUkckddDUHmtT0iEZjOyT4+SFGbLwRncwfcpZWcITDHUTdJ6wIWZmpIorsS+rhuRuLpk8yqy1cmLKKaN34Uz7VSLSPWAAfxKKc8kyfl8lg8oxXlVWu42PsVtHVSbtEj8hXjK0fPebieOdLob43Nn1AwQG6enJ2ReBHBIJ3kcT1SMG191fh8Z5ewkn7J7IY83yuQzzLGFhAEXndK6eNLS5xvI+yqr1i8ybk2sm4oNoUy98OcRzyeiZRvY6cpytPSFmNzIVNIAcI6gxPF02wVdpYLgdu6TYvPC4RpAHRV08WQLUwV1L7D+SpXZSazjYNt7hFNDBE79EyyvKWvbqa8e25B7pszI2FpJguHPRShBCrxskl0ZetSCG0SYmAYTCs3dpIQNGA4SA69x1U8iSZLHakr9G0y5o8trQZix5RzABsgcqpsYwBvwnruOyYBa49HtSdnPMBWP8A+oOODmNw7d3EOd/tB2+qv8Q+KG06oo02F7xBcWmA3tsZKxHizNHtqh8F5fEQP/rHVL+WN0in4ZVbQ5yfD3bTbudx+Vs/JDGho6L5vkeDx9YebTIpxIBJgnrAhD43NcVhy9tYOcSCA4uJAkRMItr2cuXpG9xmKbTnYmOt/osTm3iSox5lo0/hZHDZu6hSLHDW9xJLjciTYAnYICrmAcYM/X+ijK2Xiq7NUc/ZU5uoOOq4WNLLy036FN8uxpFipygVjIauYqzTVxxAhd89htN0lMfQI4LS5HmhNMA/tOn+ySYilyEz8GtY81GGo1r5Ba137rXTRPO8/E5w12h83FtMxJjoFIut7qutSfTkloiYkbfVewVB1QnTfrKqmeDxkpVRe18CRMhSzPGOqhjpggQR3lXOwDgCSRa8IrBQ5gOkfn5ql1ovjxyfx+xIXjlsd+EXSpEiRKYYrBMf+1w9v7KhtSq0afKa6LAl8SBsYQGXjtPYTicB6hUpPNN4vYWd2KNyytUr+Y0tc17I9WuGuceNICtpFwaeClNEVPOeWve3U2+kAyRPWyt5GOMfkjT4+SekhjgWtrthzGtcxzmuEyQR0PRTwGUeVW1gA3NugS6th6YDq9Sq5hYAQ5pALh3jcyraGKcGGqx1So4epzXR6hG0ftWXka5YYOVyVMauw1QvfUbp0Wlp6DchWZnin06FSoCJDHOHvBhKsr8Z0a3oLKlNxkAGIPsUU7EAh1EmxaS0nkQZb7qkXcWg8aafaMZ4Ie1lGtiaxu4loJ3JN3GfmutqU6jS5sO06o7OdsEkz+vpw+GosnSNUn+YuMj3WjyKmxtOmGMDWTq7k7Ek8lQgra/h6WV1G/s1eU4QMpMYeAJ9+Uk8X4ZjmbSU9ZVlU5hQaWG91eW0ZFpnx3HUWtJBAv1H9Vn8XhZdMr6Hm2EYSZhZ6vgWD2UI5K7NHBMzVZgLhpEDoi8LhXvgD0gXkrTYHJ2ObqBAExMJ3Ry+mKZ0Dbnr3TSnoCjs+fY1r2HSekgjYhAkkmzgtLnmD1B7pALRYHdwJuAOTysp5LptsjHaFlpjGg+oBdxj7J1k1Qkm13CA6JiN4SUOLTEgiNxsf/1aDC51Qp+UQ3UfhcASLn93ui0ZfJTlComjy3N6ry2h5TjSbFtJk/zalo2NdSBYxjnO3JHQ7E9EBQzuoGh7WUWtLtOp79v/AFAkqvGeKxh3PmqypVLRIHppMA2E7lyRaEjhi4qUtsc0aji0l7XsIH7m226iZUKOE0gFr41N1EhzSNX+1Zbw/qr1vNfiQXuDnCjLiB2mYATXI8vdScQGU3GSd7s1m4CKlfY7xxXQ4fXqARqY89gSSPeYCofTr/spM0wI1uGr7JzhKrQIDdzMC47mdvkoYmk/UYcAOBpBt9VSKVHNsIGUvfAfUOm9miCR3PCKbhRSbAjSLdbKYaTJuB06qdQj/aI5UuTfY6go9Iz+PzLDCq1tR0NMEsDfS4g2kwjc9wIrQWNOgj1uadLoi0DdFhzXtcGT6eotJ6SgMLi3NZUYXj06omduiCddjPYgxGRuxdN2kU4oyxrxLXOLRMR1SzKs3qE0abi5zGvG7PVAPUcJnQxuMeGsEU2PcWyBBIjaT25XfCtWoKz6TphgMg9CbX5VIvk0jK48Ja6KMzqYai6oHQ/W7UKZpmWk9Pfqr8y0tDdI0gAQBYDmE8x0PcCQJGx5AWZzbEDXYdpTzxvGaIZfyr/oc4fFQwHt90rz7OYbpHzQdXG2F+6zeZ4iZJUJSZeMbK8Xj5kkpXWrl+0whcXiQDBPyXm4w6RoalUS3JI1r/E1GjSptYzYAGBJnklX4rxF5lNumIPaD7ELFRUu4Ai3Rc/V9ZgbpmgJoeZgA+4+YSl2G0n3VmVWDocS09TMJkxuoIdBasVDDA7iB26LRUMpphrXNpQLPDomRwB3JS6oyy3OFxtOjSptruaCxrWtpAepxcN55TRkzLmxKSq6MrmIxFUaBTAaDJhsuBPM9YRdLwxojTTL9W7nCI7mVq8C7/4pr0DoAJhjzqBgkGTwVCvVrenzXadUFrWCWkfwuPCamS4Y+HF+v/CjLfCLadwZcdyLQe0FGY/NaOFYWsJfU3LRcjqSdgFVTaXOdNZzn/wQNLZ7Aq+rQoml5bdJAIJaIlx/qU6jRzoXV/GJq4dwoscKphpi4bJjVPKLwGXVW02io/1bm87qeAy4UpNFunV6iCNu0cJkYP7ZPPuovIx6XoaOrgBx1GBbr+FUyq18OBBa2fUTt2hKHvcGyAGtMxJvJ5sgm1nE/FMfEALOH8Kdr/JhXlU99Gya+xkiSLAXgfJJcroyKjnPLjrIJcI4Fo6IXB4hjnhrWkG1wTYdE6wgHqbGxg/3Su62bITjP9WVVH3ENa4t+EkmJ+QSfDOjF+u1SpSdIFm+l0wB81oKtdlISSGtHWAF858beNsOxwNE66g6bA7fFwjjjJSUqOnTTRs8RYE9AsLmLiXGeqY+D/ED8bRr1C0tDNLAC7VLoknbulmPdJP0Vs0+UrB4+PhGgfFYgBokE8SlGY1BAAVuPrQ2JSaq87rO1ZrWhcAXPkN1HomtF1SPg+TYXcA0NvyU0ZiWxwD1RtDxQq/UGdyOxsu1NLgQRvyjX1w742h30QONpN/8eoH7I0ijRRhqnlO0nnlMadWJCz2Jc6A1242KZUnWE9AlkiSY0pOJI03M2HdE4/DvNTUX66zg74dqc2U/CWXurueQBDIEkxDj0jlP6eTgE6XkkvLS0+mXAbF4uikqoxZ8k1P4rSEGDy+uCxoeWsmCbGOri1aLBZcKutjnOLI9Nap8Tmixi9ro80y1kOBa7s8EmeS4hRwOYnRqcGvmWNYHS4wYmTuDCaPYVbW+y3B+HNDQ1r2iDOstBJPd0ovOabadOm6BNN7doFzuVWzCVXCXaGTuwAkD2uJK7iMnD4JcbWAAgDv3KsLVeyGc4uq00xT0taTqqPd8IH8PubpvSqCLEdUEGE6mPaHBrm231iJBjhMKVIR8MdoU5Y+Ts5SoQPxpIMgWBI/mHZeovmmHbSJVuaZeT6SIAvqFvkEsx1SpTLdN2EEOBvHzSybPDcWtMhhMcTUgiASL3mDumPirPRhaBdR+O4BPJHVZp5OqSCNg07Ss944xr/NFIk+loEHqdyqeNFtNyRq8VvlSE2beLcVXnW8mfkEhDzyvPqcI7JMrdXqNaLNkST05VGz1VH6Pr3/T/DeVlrCReoXPPsbD8JJnVTS9a2k4Motpt2Y0Aeyymf4bUCVlnK2XihDjXzdLPOvB2UqtctOl1kJijyP8CKOYzBlDYvFhogyhDipAIsRv3U3PDt13GhuWiNHEFxsUxp1jF0uohrXbK+viwAg/4FOidUgukhSwwNSo1jQSXECwmByfkgab3ONhcmwHJX1bwfluHwNMVa1Rprvi1tTZ/YB1TRj9kp5KRqsoyhlGiym0bAAnkmLlJc0xTvOLKbCxrXS57hAeYix4AlRxniKpXqGnhi0BshzzcA/gIX9S6jPnY01KsEii0N0kxttKaSTM9sJxuYU2M8upTdU1EMBt6ybkWvACUZXnhdiIpUAylpLIBuA02JMW5sleGw7qdenUxlQB1QGo2mQSQHWvGxghGOzEU5bh3NiXTABLr9ylVhk1FWaTMcyOiGktHLo+EcH5r1MuZp/1RwYmdU3M9PZY6tUqlr61R0OYW6QP4juS3sF51F+gYnDVTV0u9bbi5vzum5fYI1JaN3Xr6oc1xa6QLTMfLcItnmxaoD7tuleQVvOotqiW73I2PI09EXWxLwY8ue4Nj9lVC7QlzXxG596brHiIn5rOM8R4lztLY3iC2Y+aCysM1+l4INgHcFNMZRfTY86bxMxP0XsxxwXo85rewetmVZ9el5ukgOHtvwVnvF/qxVQxEG3O/KlmFV1QCSZEEdir82oCqW1W7loDh/O2ylnjcdei+GoyTM9RwQ3hOclraH+6r8tWYen6l4Tk7PYpUbjCYqwS/MnbxsVTh6vp7qqrX4KRhQhx9MFKK1Aja46LQ4pk3QL6a6MqC1Zn3D5Fe1OHdOamEa7dDPy0cEqnNCcGLhVcpMPUow4Ad0HjoaIHKZST6Fca2xv4WzSizEAVWgtILQ4mzXHZ0chfSsmyOiS97QXF+z3CIAuXCeCviLGHhfV/BOZ1sZRFIVg19KA8ES59MbQ7pwmlDRJyY3xLx5raFFrRRF6j27lwkls++6lh8qpYf/Xe4AlwLnOAMSfS1s3sLJo/BubLacNiLNZJ+biQl2aYbS9j6rw6ppLW0rG7uNJ/PCnbqzkkJv8AuTf1VTEvBgksouIJa6LRJ29lXicaysZqaKYBtBi/WyN8bZu9mGp0DRaGO0jVqkN03gNjfushTdA+E/Rc50tGLym0x151AEnW8gbkg6XfXdCtwUuNSjUc0EzDZb8ksbUqOPbuE1weIqVBBFmEXBsTzMfhCLsjGcou4s0WSY7yGsDgWue4w17y8v67CGrb0SCARae6+W4zEVHCAS2xJcGkWA2ko3KvEbqNJrBVaABIDgXkA/zD8KsZUbIP8kbPmlHGvYQQdlrsB4rfEE2PB7rOY/LS1xBUKWFIaDK9SHOLoSSjJGi/7szUREDt+FZmJa6mKjRJAuBaY79VlK7YM9U3yTGNu123SVaGXk+LJyx1tDbLz+qpte0Bu4Jd6QXD9s7ErtPCua71NI9x/VIcfWqYYudRcBTduw3BnsgsJndcNtVfEzEyB2grzs2JOW9M14sjS/huKlIxIS+vU4KYZPjxWpB/Wx9wpYzCBwXny06NiEbnFcddW1cMW+y41kqY4I5i4QUW6mqqrYRs4XYqpAWfr1C5yZ5nV4CWsF/fqtOKJnyP0XUBNhunOQZo/C1vMpEaw0tM7Q5J8MBPzuQriA13+bLSlrZCzfUM6oGma1VzquImfLfIaZ2iLGEZlDqtOoa2Jw7Wtq6dLibMadgAb7LCmHNBG4uE+wniurVY2lUIdp2nc2gEnqEk8C9CvI1s0Xj7PaLvLpUgHOBk2+ARG/VY+piTYAjaIhV0WS5xmL3ndFGGja/5WWXZizTUpFTnOMC8n5J7khcABB0245Q+WZdJD6hHYdk8L2tAJIAB34C6MfZFv0VYjoXPaDwGyhm4Ok658wnr8P2VtTMXtkg0yLkXuRwu/qdjUeWuIBgbD6qi/pSMpRWjLZvjg7S7T2Kry6sx0tPNx7q/NMjqBhPS6R06TmkHoV7MpSjLaLx4taC81ogNMJRSxOkyFsBR8xvq5H5Wax2Uua4gXU82OS+SHxzXTLH4wPYWkcJVSdpkcFFsoGNoKoq0SNwoTt7KRpDDw/m5oPvdjjft3W8pYhr26muDh2XzTyDp1RZH5Fl9eq4+Q7TG5kxPSBusuTDy2Xhlo29S/CGqYcbhKMPnNSlVNDFAagY1jvtPZP5EfhY5wcezVGSktCyo1B4llk2rMlA1WpUx2ZitS9ftdBVheyMzKr63Qo4JgNyvRxK4pGDI/kV0KZA2XcRTO8IrEugR1/Cjh6wIgqrilonb7KcK87L1QFpkSua9LvZGveHMN0q6Cy6hjAQNW3J6d1osBk5JDy9rm7iJM/2WSw0FpBRWT49zDo1ENJ43CScFLZny4r6NuKLjY6C3bY7DhMMoy55cyQzyw6SANyOxQmAwxdp9Zdqi/EdVpadCm31M+I2kHt0UlEywjsGz5rPTpNNrgeQDboszjMqqOe51nTcHa3tKa18KHXMausArjMM4i75/9UkvkGTsUMzum4Q682+qzuLezUWibJfh3mAVXjNWoG9wvZllbRpjjSejUYCuw0x2shM6c2zgT0QeSVzq0mId+UzzHLS6mYid7dlXlyhaJtcZbFmDrMcS13Ox7oTNMLpFjIVbKb2kEja6cGkXNmLEflRrkqZW6dmdwuK0m+xTjLMeaJLqWmHbtO09QQkmNwulxF1xgtIWba0yunsNzh7qrzVdcuiY2EbAJt4ZzL/wvP8AtJ/Cz1HE6bG4KjUcQ4EHuFLJCMkUxycWfQqrEBi7NJV+T4wVaQdzsfcILOPUQwe59l5+PG3NRNk5pRsQfodZN7TuvVKBA2sEfSqQdMWU8yxTA2xBA+7ui9tY4qNnmObsRDDkyTuq8O28ImjiJF0K6pB9lmddlVZKvhzursIwweVbSqgt23UcA8SUVFWC2C4dxa76he86H7conFD1T1Q2KpQ4pWqCtmxyzHVDQ00wAQYLpvB4A4C13h6dEO6kD6XK+bZditA0kkTeVt/DuLaf3HT3UX+xnnfQ4oMPmCNp3jhO2UWgbH6pIM4Y3d8j+UEwehKmc0PBJBuP9N390UkiaikYzJcK3REDdRzzAN0yOCqsozpo1AAcFdzPMNdNw1QvZbi4gqXIVUKMOB7hP/O0dPqsiSeqbgmAeynjlXRWcbIYuqA9wkf8o/LawLdxayz+aD1A9QvZZWh0dUiyVKmHhcRrm1ESCOUFh6QgiO6ljTLT9UtoYgtIKSckpDRWi3MKEQYVNCmH+k2PB7o7E+oWSsVCCFGdKQ8eh1kGI8moWO2d+eCnGFAf5pO8wPks2+rrbB4uOoKvwWaFlMkbkkD8ShjhGOXkGcm4cS/F0y2Q35nolGKbMKeIxxJgc7/2XXn0myeclLoWMWivCUtxK5iMMZlcoVocPoja7xpNippJoZ3ZXg6B0mEJRaQ75wj8urC4VWKgOkHui0qTR17KsW20qFapIaT0j6JjW9VOfmg2UNTCORdCUfo5MtpDVogmY4TjDaBGvXKV5Q4ASSRxZO6YaXA6hfvErNN/ISSHGW6QZY2W2JMQZ6RyU5bnL/20TAsJMfhZ5nllwDgWu4g2ITBuIaLNfIFt/shbI1XoyGUZG5z4L2tkclNavhxkEfqGbcf8rJUzcSU3aWjlenCUa6KTjK+wR2VEbPBTfAYE+WCSOn0WfqVQCYJ3TXK8XDObFHHKNnTUqLc2w7YBsgcIwB4V+Z4yWi3KWUsV6hblLOUeYYp8R/UotIIgJGaQTQYrt90ofWubcoZGjoJjb9OCAb7JRiaEOPumdHFjQEvxlUF5QycaDG7JCl6QZUfKlhLTYW+t1F9UeXY9VZlrBonuUnboboXtYUx8sx8kPUFymOHMtCWCC2LcLSGqHI7EsaBaZPfhB4oaXyOLqqpUM6uv+QhdaO7LKTS11r8K2vhi6IjndGZcwFsnc8dlVmPp23P2TcajYL2DNdpaRyJUcLWIa5TwbNdjwo1HASEv9CXZW/1wbxH1T+g4E6XNi3us9lZhx7p5AJu6CR/gWWfYWHU8AJkEiPn/AMIn9EDvpnuL/ZLWagQQ4xYb2TtlFrhJ+2yCJM+bNTUFeXltgUkLK3xH3RWCf6SO68vJY/sc+iWL+H6IJu4XV5NNbAmNGjsl2I+I+68vJsi0CL2E4U+lC4z4vouLySX6hXZAn0ovB/AF5eQh2NIFxDfUUTg9vmvLy5fsd6IY0Xah3UiDbnheXkGrZyGVHElu4j22VuXOZUrMNX4C4avbouLyLb6BQ38SYajRrnyIDC0EgGwKy9SS+eq8vLn1RyCcHTkOMTB+yc4ct0iRxtvbheXlmn2cwluEFtIkn+LgK/8ASFttWnmJXl5BE5H/2Q=="/>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10" descr="data:image/jpeg;base64,/9j/4AAQSkZJRgABAQAAAQABAAD/2wCEAAkGBxQTEhUUExQVFRQVFxgYFxcYFxcXGBcVFBUXFxgXFBQYHCggGBolHBUXITEhJSkrLi4uFx8zODMsNygtLisBCgoKDg0OGxAQGiwkICQsLCwsLCw0LCwsLCwsLCwsLCwsLCwsLCwsLCwsLCwsLCwsLCwsLCwsLCwsLCwsLCwsLP/AABEIAQMAwgMBIgACEQEDEQH/xAAcAAEAAQUBAQAAAAAAAAAAAAAAAwIEBQYHCAH/xABJEAACAQIDBAYHAwcJCQEAAAAAAQIDEQQhMQUSQXEGIlFhgaEHEzKRscHwFBfRQlJTVILS0wgjYnJzoqOz4SRDY3SDkpPC8TT/xAAYAQADAQEAAAAAAAAAAAAAAAAAAQIDBP/EACIRAQADAAICAwEBAQEAAAAAAAABAhEhMQMSE0FRMmFCIv/aAAwDAQACEQMRAD8A7iAAAAAAAAAAAAAAAAAAAAAAAAAAAAAAAAAAAAAAAAAACOcsyirNpO3YxbzhTOJwYKW0an53kiajjZu2evci/WS9oZcEFOo7EkZEzwcTqsFDkUSqMWmmBbwqNsrqTdm+5jT7QlBh3jp9vkj5Ux8+EvJF/HJe8MyC2wlZyWZO2RPC1QPlyicwKZxICKU38PiVpgInVQPlzGY3GTjJpPLkhxGiZxlAAIwAAAAAEVXUjrey+T+BXV1I63svk/gRH9JswMi5w/AtZFzQ4cjpQy1F5EkdCOjoVp5Gd+l07VMt8RVjFNyaSSu23ZJdrfA0/pt6R6GCvTh/PV/zU7Rh/aS4f1VnyOL9IOluJxcm61RuPCCyhHlD5u7IiP1Uu6Y7p5gaN96vCTvpDru/fu5IsvvKws3uU3dtP2urHxb49x53rYjtdviRQxltLj1PrD0PtDpnhaUU5T60ldRWb8ewttmdOcLWlu7+5K+ksk+T0ODVsa3m8+Z9oVs7p2X1wL+SR6Q9a7NndKxennzoJ09q4WSjNupRequ7xXbG/wADu+zdo069NVKclKL4oztOriF6RTJERzCOkWKmniviSRIqvs+74kkSjr0qMLj315GaZg8c+tIqhWZ4AEKAAAAAAQ1dSiro+TJKuvgRVdHyI/6TZgJFxR4ci3kyek9OR0oZOE8jm/pP9IX2ZfZsM068k9+evq0+C/pvyMv0/wCliwOHe6166orU132s5eFzz5VqNycptylJ3bb1faZ2XXjlUnduUm227tu7zebb4tsgxFa2mX1xPsq318+Za1JXZJo2rhoqSJqOFlLRN/XEQRUtbPI+1IOLsXT2ZPuXv/AuXs6U0s9EGnkrbCy8Hft+rG+dA+mVTC1N2T6recW7J964KXxNDVBw1WRPQr8G7r8l9nd9dgrRsHWcl6x2ZtCNaEZxd1JXTLiRw/0Z9MXTqKhUfVenc+07ZGd1dZr5CrOwV4/FdX2WVwKKvsvkVUjQq9JDBY72nzM6zAY19aXMdCs2EAEqAAAAAAQ1dSiro+TK62vgUVNHyI+0Wa9IYjERpwc5NKMVdt6JJXdxI576XukHq6ccNFreqLen3RXs35tN/snRM4URstA6X7deMxUql3u+zTX5tNaeLu2+ZgatXzyXIYfXef12jdcpd3wMlonkuZQiaau7IqVPMArwGE35Je82vCbOVskWew8PZXs8/gtPx8TasHTVl2GNrc46vF4+Nlj/ALEu5nx4RLgjMypLs1IakCJdERDWsbgb6GtYyjut8Eb9WpGtbdwd03xLpb6c/m8WRsMNCu01NZSWvhoeh/Rp0jWKw0Yt/wA5BbrX1w/1PN1CXDt+KN19GW3Xh8XBN2jN7kuUnk34+VzSY+3P3GPSEn1HyZXQIYTvB8n8CWhoi01SswON9uXMzrMDjfblzHQW6bEACTAAAAAAQ1dSiejK62pHU0ZH2izVNrY+FClOrN2jCLb77cF3vQ87dJtsTxVedWesnw0SWUYruSS8+06V6Xdr7qhQWiXrJrtd92nH3pvwOOzkaWneDrxCalm7cCepWs7LXJFqpWjz+BHGXERsnNKPHN5eAodeaj25fiY71rMn0fTdS+WS494pk4jZbtgaGWSMrhqLMD9r3FlVs/6qt5lu+kGIT9mFSP8AR6rM4rHbs+TOG6VaF0WlSmWWzdtOaTaafFPgy+r1r5hbF1laVYmM2nhrp2JtpbUjTWjb4JasxtPadWppCEF/SlfyRPr9pveOmoY2G5Ua8SXDVbSTJ+kdFxqK+7mtY3s/B6GPpM17hxzxL0/0D2x9pwik/aUbS/rRVm/GyfibRQ0Rxv0L7UzlTb9qOnK34v3HYsO8kFJ2DmMlOzAYz2pc2Z5swOL9qXN/E0oizYwASYAAAAACCtqUVNCutqUTWRH2izzX6VsTfGVI9jXu3I7vm5e80a5tnpNrb20K/dJRX7MUjUGy57U+uVw2AlcQfEbFsPAy3N5LN5pcbLL8feWex9lqUk56dn4m8YSikkTa3028dNnWqrAylGTdTdqprdi3u5K97SeVzKYHZkFSlKpPdqyneEYt1N2OXVk45P65GZlQhr8j66KdrK9hxeMX8E72sKcHFxvxV+9Z8TMYupakmtUiwqQzLh50zOZdEVnGubUwz3FPebe9acUutudsW1ZkU9nOGGjUc92tf2d5Pei9Lx1TsZ2FHIpWBhn1V7i/eudOafFMzutN2xKTcXLsRY0XmbJ0qwdqaktE155GsJ5jr0yvExPLdvRpjlDFU03a8t3/AMnU+E2/A9IYCpeEX2pP3o8k7LxMqVSM48Geq+j2I36FOS0lFNcnoFeJkdwystTAYl9aXN/Ez7Zr+J1fN/E0oi/TZgASYAAAAACCtr4FE9Cutr4EcjP7RZ5h9JtDd2hX75KX/dFfO5qFjafSLi/WbRxHYqm6v2Eo/wDqa5FWuaSp8oxV1fNfI2qj9nVJtSjF2y0u78GtTV5vTkRyjZJimNVWcbLgspG0YWV0avgc4xfcjYMHUM7N/DLK0cPvEssNGmus7sipV7IglU33d6LzJ11drPFYhOTUVxLylG0S0rUJJ3ik18C6o41brTj1vHyHhRP6+YSnweXzJHhy3lXd07WLynVTzJ4VHTC9JqS+zyT4tW95oNvI3Hp1i7KnTT1bm+SyXm37jUZQ8zWnTg807dPhGt5Z3T4HqjojT3cJQXZTj5pM8wbOwDk6KSbc5vLtV1FW8bnqrZFHcpwh+bFL3KxUdpjpkJGv4rV838TYGjXsT7T5v4l07lFum0AAkwAAAAAEFbUstqYyNCjUrS9mnCU3yim7eRe1nmaJ6YNoer2fKF8604Qt2xvvS8kR9pnt55xlZ1Ks6ktZylN85Sby8blvUWZe7Tp7tRx/NSXja782y0SKg1C4kMnkTVGRwGGe2FW6kV2XXnkbHhzVdkxvF21TyM7gsYmu8yu38cszKORb/b4Qluvhz8i4o1bopxOHjJacjOO+XTO/SaONjrZrvtYg+0xu7cWU4em4/lSXHJ8T5KrPhLO7tZRWva0u9muQcVn/AAq4uD6vHssSYWDXK5DSo2bb1fifNq7SVGnKXG1ortk9Px8DOY5yETORstO6TYn1mJnbNQ6i/ZWfnct6K3rdxaLN3eeefjxNl2Hsl1JwjfKT1/14mszFYckRNpbr6JejUq2JWImn6nDq0L/lVNbLuTk5c7HasLp7y06O4KFChClBJKKt43zb5vMu8Pq+b+JVek7srpmu4n2nzfxNhZr1fV82XTsrdNpABJgAAAAALevr4HPPSng3W+zRWilOT/uxj5z8zodfXwNE9JuLjRoet/LSlGOmcqiSXutfwMrbzhfbgO1au/WqS4Sm7crlqlbz80yeu7u9u1+5FtN2T7rI1gIJvgfJvsFyKTEGx9G43i+Zk8TgmnvR1Lbo5StBfWpscqeRlacl0UrtWPwWM4SyZkqDv8ixqYJS7nwZ8j6yn3ontrWZjtlvst+0olQS4kC2tl2MjltBPhfkmxtPaqSvNQi5ydklds0Da+0HWnd5RXsrsXbzZlekm0JSlGGkVnbtfBvz95gd3UulcjXH5b7OQQ1N46E4iO/TeScZK981rk2vLI0a5ldiYzcl3PUXlr7VwvHbLcvUezcSmkXWHeb5v4ml9E9qqpTWb3lZO2aa4S7Vf8TbsDPPzK8V/aupmvrbGQl8jXa+r5s2FmvYjV82a07TbptQAJMAAAAABjdq4hQzct1KN29Ekr3u2ec/SJ0reMrtRd6NNtQtpJ8Z99+HcjdvT1tyVOpTw0VZTpb8pbz035LdUNL5au77LHFd6+ZGchd1J/Ls4FrWnlzz8Cm98r6ldSnknweUV22427CyWzZPg8O5PuRcYTZjlnLJGZw+ES3Ull9fgTMqiGW2VRskZlRyLPB0si+gYWdVeIR0Yk04lKgVSbEuFhXhfJIVopRsXUKOrZa4jMIKWkdIPbXL5mPps2HbeEu/rJ5mBlh3B2a8Tojpx27UWK8POzR8lEoiNLrXo521aKjJ+xx16jdr27mddwM7599vD6seb+i20PVzi1Ld61r8Enq32ru5nbOiO0771N23oSs0nfq6xcXxjbJdyMPHPpea/re0e0ezeZfI13Eavm/iZ2FS6XIwOIeb5nVXtjZtgAJAAAAAADz7/KIl/t9D/ll/m1Dld2dW/lB097aOGTyX2ZXf/WqGjYfYblmnlwXd2tCmcOImemLwuDlK3eZuhgUs3n3v60JobHqR/K8it7OqfneRE2XFJ/FUIXfcXqpZZcM1zLSOCqrSS9xJDDVOL8idXEM/s+zimTpXZhKTnHLxXzLinXms2siJawyrgHEhw2LT1K8RjUtBRCsfMRki09WRYus3ayLaeIqaDgpnFhtOneWXD49hayoxlFp9mRezoVJKzLSezqlnaXkaRLC1Z7xr9bJ2Lexk8fg5xs5afVjGVlZ2NGMxi4wta2Xin3rM6d0N23DehCo3Gppn2NKzvxWXnc5REv8AC4p5LPLTNZX7Owz8lPZdL+r1XgK7ajdp8v8A4YvF+0+bOT9GOmeLp7sVOFSK0hUe7L9mTyfm+42rZ23MRiXLqUqVn1n6zfnFN5tQUUu3NsunkziRNddeABSAAAAAAHBP5QNK+OovisNH3OtUNY2Jim6a7snzRvHpy2Y6uKpTi7SjQS7mnUqZM5psCtuylB8eHY1r5fAzvzEtKcS2KWIRQqt2RyFKJk6NlkoSViVNGPcipVBSqF1VhdXWqzRUmnG6IacyqGTa4PNc+IbwfUrapFrQkoX1ZPJFExaeKqs19fIpoxWr1fl3ETaKJVRl/q5nJFhUqWbfafZTbIJxY4RZbbR60JL3GqYhtvPU2qtD3Gu42n1mbVlzeTtYsqiz7NHyJSFxSrWsbLsfbMqUoybul22lZPXJmrKH+he4CpaW7IUwqs49igApIAAAAADlPpZ//TT/ALFf5kzj20k4Vt5cWn8mdd9L0v8Aaqa/4K/zKhyHbNXeqWS9nLxMq/3La38QztF3XMuadMxOxMamtyWvB9vdzNipUzO3/mcbUnY1bSgfPVk84nyxLTEcYlTJIorUBH2h3iGd34FxJxTs5Wk/ZVtXfPPhlf3FTplTxynd4WW4wqJdyRSkSrIW/qimUC7ZFJDiSmFjiYdW/YYXE4PJrjbzTz+JsVeHVdu74mK2tNRjf8rh8/A0pLDyVazXjkRF46V14XLO1jZzJqaurcbmWxuCbgprVfVmYqhG8kvebRhl1XF9nl2k2nF0jXqYAFoAAAAAAcc9NVbdxMH2YdPx9ZUsceZ6X6ZdAqO0ZxnVq1qbjFRtT3LNKUpZ70Hxl5GtfchhP1nF++j/AAhRGKmeIcMTad0bVsPbalaFRpS4S7efYzpP3H4T9ZxXvo/wgvQfhP1nF++j/CC0RYVtNemnVYkB0zBeiyhTW79pxM1w3nSduTVNE79GmH/TVvfD9wwnxS6Y81XL4lntPEpR3fWerk02nZvTNvLRJXu+xHXPu0w/6at74fukc/Rfhne9Wtmrf7t5cnAdfHO8pv5azGQ4piMRCFWnvuc5JLrpKyU7qnvPtss7djL7A4hqbhOrGcnbqrOzsr2dtL3t3NZs6vL0TYV5urWb6tn/ADd1uX3Uupwu/ncl+6zC5Pfqbybe8lSTe9a92of0Y+41tGwxpbJcysUs6p92uH/S1v7n7hS/Rlh/01b/AA/3DH47On5quVtix1T7scP+mr/4f7g+7LD/AKav/h/uC+OxfNVyjG4mNKDcvBcWzTcXiHUk5Pi9OCR3bFehrDVJb0sVi340bJdiXqiH7j8H+s4r30f4RvSvqw8nk9pcMi7MjxdC1mtH9WO7r0IYT9ZxXvo/wiuXoUwjju/acVa99aP8MqWbgFJ2aNkoTvFSjqk/c8/mdX+43B/rOK99H+EXeE9DuFhkq+JfN0vlTJtGqrOOkAApIAAAAAAAAAAAAAAAAAAAAAAAAAAAAAAAAAAAAAAAAAAAAAAAAAAAAAAAAAAAAAAAAAAAAAAAAAAAAAAAAD//2Q=="/>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3" descr="data:image/jpeg;base64,/9j/4AAQSkZJRgABAQAAAQABAAD/2wCEAAkGBxQTEhQUExQUFBUXFhUVGBcXFBUUFBYUFRYWFhUXFBQYHCggGBwlHBQUITEhJSkrLi4uFx8zODMsNygtLisBCgoKDg0OGhAQGiwkHCQsLCwsLCwsLCwsLCwsLCwsLCwsLCwsLCwsLCwsLCwsLCwsLCwsLCwsLCwsLCwsLDc3N//AABEIAM4AoAMBIgACEQEDEQH/xAAcAAAABwEBAAAAAAAAAAAAAAAAAQIEBQYHAwj/xAA5EAABAwEFBgUDAwMDBQAAAAABAAIRAwQFEiExBkFRYXGBBxMikaEywfBCsdEUYvFSguEjcpKiwv/EABkBAAMBAQEAAAAAAAAAAAAAAAABAwIEBf/EACERAQEAAgMAAgMBAQAAAAAAAAABAhEDITEiQQQSMlEU/9oADAMBAAIRAxEAPwDYkEaJBjRII0gJGiQTAIQgiJSA0Fy81NrRb2tMEj79kweygmdG1z+funLXpAtBBrkaAJBHCOEAUIkaCAJBGiQCkESCYGiRoIAJJKUq/tdtPSsNPE/1PM4WA5nrwCAk7feDKLS97g1o1JMDtxWfX34pUmEik3zI3nIFZttLtNWtj8dZ0NH0tH0tHABVipXJ0yH57LP7f43MP9akPFt8+qi2DpDjIVatu3NZzy5rtZ+VTiAk0mguglGz/WLlZ/EO1tI9YgboEd1c9nvFUFwbaBA4tzHcarGXtI6cUbDwKNlcY9Z3beLKzA+m4OadCDPvCkAV5f2V2vr2GpLDLDGJh+l3Xh1C9EbN39TtlFtWkddRIlp4FP1m9JnEhiSZRIIslJlBBAEhKBQQCkaCCYBEjREoBpetvbQpOqPyDRP/AAvOO019VLZXdUfxgDcBuAWgeLd/yRZ2HISXczwWWvyHwPus2qYzXZhbHyYGgy6lJo0i44W5lCoIV82P2eAph7x6nZ9BuU8stLcfH+9Viy7NVHxx4J0/Y94/VPQLSrJdoAy/AE7bYxwUryZOv/nxZnZ9lnkEPAjLSVC33cxokEAxmCOB5LZn2eNyhL/ukVGDKSDP/CJy3ZZfj466ZI7MK1+Hu07rFXBJPluhrwOHHtM+6gLbZPLqObuGnMFNHSMwr41xZY/T1vQqhzQ4EEESCMwei6ws98H9ofPs3lOMvowOtMzgPaCOwWhgrdRJQSkSCEUEEaAUgggEwIpneNqDKbnHcCfZO3KjeJN6+XRwgwXZe3+Urejk3WR7QWw1q73niYUHWfL4GjR7lO69TCC7uoyzunE7eVla+6Pbqsfm1mN3F2fTetisFMNaABppyWbbG0v+tJ3DLutIo2hrRmQOpy+Vz8m7XbwTUSFJLc5cLPaqZyD2E8A4H7py+jOizpbccnFNa+iduZAkqLtl50WnCajZ4CXH2CWmtyKRt7YAHU6gETiae2Y+6pjgtB2wtLKlEAHMOBALXA6cwqFaBl0VsN67cHP/AFtYPDS+v6W2sJ+hxwO5Nfv7EA9l6TavJdAw9vMR3XpPYG+P6mx0nEy9o8t/HEwRJ6iCrzxyZT7WNEjKJDII4QQlAGggkkphzqu1lYn4k3kalYjc3Lktfvq1ilSc4nQfK877TWvE4neSXe+ixkpx+7V68rTMN7n7BOLJSlo91EPMnmSpyyWgANHZFOep/Z6wlz9S1ozJGvSdyudlp2dkYmMJ4vGI/Kg9nWjA6NXE7ty62nZ11UnHUOYIg6AbiAN45rnyy71XoYY2Y9TawV6dmqekspzyAaRzG9O7tqBnoDi4bpMmOqqdi2f8rF6sZc1jcUQWYJzbhjMzmTMwpHHgdSzk5gnTIxqOKWXXimEtm8ppO3lUB9JOpTNtahZxEtaTqTrPMpra6+Kq2TAg9JOijbxuQVA2Xw5pc4PDRJLm4SHTII4Ix7vYzl18Zul7QXgypReA4HQ+x3LPLTTzdHBWm0bMFtLCxwGFpHp1fv8AVuKqVOpNMneIVMNfTk5ZbrccXn0g72uBWm+Dl94K7qJOVUAjP9TZI+CfZZk5w04gp9cFudTcx7MnsIcOoP3Vp05r29VSgmd1W5takyo36XtDh3AMJ2StoggESMBIDRlBcbVUwtJQam7f2yQKQzgYnxuG6VhN8VcTj+aLZtsneXZ3uMB1QyeOmnQSFiFqdJdPZTt7Vx/lHluhXWzOJeFyqDIJ1dFMF0znMAfuUU8Wj7NaCOQVtFGRwVN2ddAHdXOlaBhlc2U7erw34uP9MeZUNaGw9umu5S1eq4tdHAxxURRLQ9uIOG6SsfauRV5/W3dzUrRs5gSPlNb/ABTgYZ5cea6XTXdhInKcpHunei++nf8ApYWS3rZ/ItFemdMy3oTIWwNtQI5rOPEizYi2q3Vowu5g6fdbw1tD8mbxUltXNOrDVhyjmOTqicx3XTXmR6G8J7wLrO6g7WkQWzvp1BiZ7eodgr5Cx7wotZD6ZH6mOou4Ymf9Sn/6l61/FK1O08p2UEcJCVjTIcplbHyc9Bmnj3QFCX3aMLMIzc6ctMhqXHcBKKcZ34kXkH+lpkNJ6TCym0NzPyrptbaMToGg38TvJVOtB16qX2trUR1c5eyTY3YSHcCEt5TVxzWmWq7PQ5ncFWehRMAnPUxzBWe7D3n+ly0ixvBEHcZ91y8k1Xo8N3HDzBJz3pxTsdN4Id8KBvuw4HY2gvBMubiIj/t5clMXFZLLVIPmZeqRMEHLDklMdr5ZWT5eBVu5rcy7F1TOtaGt3j4Ulbbts1OmHOqDQyXHMndAJVesVgbVquOGKQyH9+mfJPRY5b/lLNo+nF/b8KpbdMDKHMj3J0V6tzhAaN/wBosw8RryxObTB3ye2nz+yfHN1D8jP4qVTZkU8Y2IPNcGbuSd02yQF0158jSfCK0RaDT4ljh1biBj/a4rb4hef/Detgt1Jx3wO5y+69ABwInijFnP0cLsNFzaEa3WDC8bThGWZ/SOJ3KqbS1S0Fs+oiXu0AA3DkpyvaiJcBLiMp0a3jzWbbXXsXSwO5uOs8pWcq3jjtUb3tIc4xp9lXbXlKk7c/Xuoy2QWg/mSnFaZTkm29OYTeFuM2LXcdAhge3VpPcK/XTbQQDOR/M1VdhyHMcDxT+pioPI/Sc+i58/XXxXUXGuJyKZMuqnrhPYwUd3W0VGiNdD9slL2ekTrosTp3Y5dbiDq3SzX1dzMJ/Y6IaBuCc2ikeyib4vAUxhncnvbPJl1uuN63hhBO/csft9pNSo578zP+Fo9sB8p9R2RwnLgIyWXOdKrxx53NdlGon1nObeo9lGJ/ZXablTJGLhcFTDXovGUPb7FwlehrKcl5yuF4cQJiN/z9l6Cui0ipTa7LMD3hPAuVJylBIaUsFURUnaS3YGYfpmcp9UD/VyWVXvagSQFK7V7QioYadT8KoVK0/n5ko5d10YTUcar5Kj630nkfhd7TUhNKb5JHEZdUCuQ0H5kueFHT1jelsbMhMLZsHUPqjcQr1a7IKjeBWbbIW0U6sOyDoz59Vrl3QWqGfrp4vNK7RsLmGWGD8FStC8KwEFhPQqQqWYA5J1SAWVJbPETVvCqRlTjqdFF0LrL34qhxH4VmtQXMMDROiWxbb6qW3DxTsz+JGEd1kwGSvniFbC8hjTkDx1J/gR7qlVqcZa8/4V+Pxzct3TZyc0XZBNnJYcqWIxNXba4cB+ZrUNmL5ewNwvJBAkEnUZRoVi4qwVZbj2mFI+psjKY17Ja0du49B3ZfDqh4cJj1ccPFTFOo46x+cFkNy7Z0KmXnhhyyqDCCeHCeeSu9137IAxtcNxxAdpnXqtypWPPz7QCZJkn87LgbVOmm88eiauGS5F8rEmltuj6kzK5HIpeQ1SSgFl0md+/wDlE0+orm05o6JkoJN3EweaJEtdkQtQu2x1KUeU7GzI4XGCOjv5WT3XWOOBmf4WqXBfNN4DScD8vS7X/ad6lnt0cdTJthIh1JzT1H7hd6L5Ce0AC3iuWCNymttxLc1FbRW7y6eUYt0jeVOYd6qO1VQPDyfpbl1J1+yRVmV82jFUzcXGSSeZOeSj7ZUGUZneheGTzCaSurGdOPO9gSg4oOSStMUooNcko5QW3dmaf2a21KX01C3dEzI6KKa5KCR7GXoAoNgcyi6pgeKV0cYSaQz5JTyEjjnKXTyXOUHGEDfaRuK04KzXROenHl3Erbamz9GsxhDYloIO4zpl/hYDRfBkZEGRyIW5eHN8ttFlwg50iGuacyAZLe2vsp8k+1uHL6SF2XGGaPqxw8x2H2Kmm0uC7UWao2vA1UHQaV25Rpx5DiqNfjMQI0GKB0GZPsFdL0r7hv3chms723tWABgPqIiOb9fjfzRPT+meW0au/wBTjHQJhKsF72YMFNhid/IN19zPsq+/Urqx8cXJ6OckmEYCJaTokaAXalh3ygacw1dGJBPBGCgA5JKWUqnTlB+utFgDSSuRS6rsgEkrLRMonBKboUvDKZG+ivPhLegpWs03GBWaGDhjaZb/APXuqQ4I6LyCCCQQZBBggjQg8U9bhS6u3qFr4CRUbkoHZ6+DabHRrwC+PVuGNvpd+ylaV4sLcU7jA/NFyZTt343c2hbfXDDUe44QIHYSYA4k/sqC+qX1nWmoN7sAOYG4e2XdT9+1yWNc6Je95AyhoadSOseyqt4W5pBw/QwRPHPKeplPGDPLUVu9q5e8k79OTUwFOZXW01sTieK4iQumTpw3LddGtXMs3rvQBOXKV2e5pEcskD1HpQCNzEkpsloSiAROQNlSg18HJEiQIUTJXR+TVwXeoch3SMVJd6ZyTWkV2xRKNHArhcAlVHJCcZax4M3jNKvQP6HtqNH9rwQ75aP/ACVjv+5nZvoEsJIkfpiczhWceE9ci3taNHse09gHD9lt7qQ0Khyzt2cOXxYzfFlr1HjzHQyczGAQ50OjjnqearN+W9rnGnSypNJA/uj9R39FpXjBbG06VBgacdQv9XCm0NxN5yS32WRWlsFb459pc2Xeo5tC6tpTl90inkU8oydDHZUqEKoUmtGczpJyHZNrS8HRHVPXT5TdxQdo3FEEJSxCGSSklKciITD/2Q=="/>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6" descr="data:image/jpeg;base64,/9j/4AAQSkZJRgABAQAAAQABAAD/2wCEAAkGBhQSERUUExQUFRUVGBYXFhgVFhUVGBcXFRgVFxUYFxQXHCYeGBkjGRQUHy8gJCcpLCwsFR4xNTAqNSYrLCkBCQoKDgwOFw8PGiwcHRwsKSkpKSksKSkpKSkpKSwpKSwsKSwsKSkpKSkpLCwsKSkpKSksLCksKSwsLCksKSwpLP/AABEIARMAtwMBIgACEQEDEQH/xAAcAAABBQEBAQAAAAAAAAAAAAAFAAIDBAYHAQj/xABCEAABAgQDBQYCCAUCBgMAAAABAAIDBBEhBRIxBkFRYXETIoGRobEywQcUI0JS0eHwYnKCkvEzQxUkU6KywhZjg//EABkBAAMBAQEAAAAAAAAAAAAAAAECAwQABf/EACURAAICAgICAwACAwAAAAAAAAABAhEDMRIhBEETIlEUYTJCcf/aAAwDAQACEQMRAD8AougaJ7YSsvhrxrFjT6NiAWMQu+P5fmVJs0LxB0+amxpl29D7qLZz439B6FST+5o/0C7m3T4bV65qcwWVWSIyFWitrTkQVbcFViC65M4iMQGtNyZVPa2g571G5MAa+apuVeJPngvYgVWcflYSuOIo04Xj97kPiFSwfgUURKuwsiKdDTSnQ0whIEnaJBJ2hXHAF2pXi9dqUlQieJUXqRXHDaLxOokuAdeeyyaGqeILJgCzp9FwNjg+HxQ3DZ1sKIS6tCKW6p2MYs3t2QnHKSTfcNwqhGK4pAhOyhzoprfKQGjx3lL8cm7RZZIqNM1Dto4W/MPBSQ8eg/ip1BWOl9o4BcWlhY0j4jcg0V+X2ilWgNzE03kErpc4+rFUoP2a36w0ioIooXRATYgrO/8Ay6CDQOqLfdtTersptLLuFatr0IPkim6umFpemmX5h4aC4kADegEXHnPNITARxch2NYk6M83ywxo2uvM038tyUiYR+KILbrj/AAqEXL8CP111O+WNPWoUL5hsXu9pXoKDzKEzElmDyHVIOla9070NlsScxwsPII8bXQvNrZpiMtrHxv5KJyJworI8EOFD8uR3i6pPlyzW7SadD1SFLKxC9YFI5nBeNCY4SThYp1F4/QogYAdqV4vXaryioSEvUgvVwBpSXpSVIwtE3KmdjeLKNTuZZRUWNGlHNdtpYmOKakkfNZ+dkezpeoPvvWx2yZliNdwePI2QLHCOzFOKtGT6RaGCEsU5PaAK9c2n6KaFCZmGZ3dIqSL05JkbJQZa131VrMDVHsOA6laVCISUPKK7zXwHHruUspjH2HZUA3WFzfimRnAN8FHlJ2mqKqKVNOyGbmwLUvu5fmU2QhOiO7rapsvJmNFDRvN+VF1TZzA4bGBtBzSZcqxr+ymLG5u/RlZHZyJ3aC5t5qXGPo6iNBdUV1oF09km0C1KjROnXh7N1+WnELL/ACJbNXwI4fJRXwSWnjQjrT8gUal5rO1zT+yNE/a7D6OLh4oAyORcbx6haE+aszyjxdFp01QkE1H7urkJ9QDxQV8SvVEZCL3aHQ+h4pmqORdomv0PRPAsmxBY9FxzM+dV5ROcLrxVICSSSRSsDdDXJJ7gktaVKjOzrzIj99E8BOovKLzTaZHbOXzA8wudxY7iACbBdT2khVC5bMw8r3DgSrYyU20QpJJKpIKSMFoZm30UEZ1z4KKUNz0XsR2vgp12VT6NNsPKh0R7qcB6LpMlJcXU6UWA2EcG5nHSq1k/tWxgoASvPzJym6PRwtKJsIEqKWv1SjStLild4tfnyKx+EbXiJEDaG9lqZp1iS7KKVqpcXpl0r0ZraPDBEY6mtNNCPBcyMCxG8H9+y3c3tVCzkHMWaB7ixoPEtqa0QzFsHb/rQvhN3DWnMU1C04vrsllhZlGwiSOaswYdLKZ0IU1pcqGI42pcLQZkqCMpEqKcFLFHdPRB8NmD2tKWP+UbjN7p6JdMV9mbIXhCcQlRUIjEmi6cQvWBWxK3ZLIxhaknlJaSB2Gi8KRKjc5eWbgfjELMFznG8Ei9oXNY5zTvaCRVdOi3Q58wWVDbJouhWrOYRMIjClYTxXTum6mGzsx/0X+S6E+efxVWNOvDs1SeI4qnNi8EYWJhsSEKva5u4VVMa/vwW+n4LI8N76lxDXUB+6acOKw/Z0qOB9jT3RTsLiaSTBgwhzFacSoIkjFjAFzyzWtNL6WWvweWhxIbS4A2CNDAoQAJHgVjeXizfHFyRltitnXNmWvJJZcDdWy6FtPhpisyN8d1eRVPACDFvoDQcPBaSabXS6hKbbs044qPRzNmygqGxAbOzCvEen+FemoTYN8xNaW10FBbday1Mw0HukXCqtwlpNSEVN6HUVsxjsJGbM1lWON20uOYWdncOc55a3UOyjdqaCq6pMSQbcLKTmCgxmu0FS51ORsPUqsZ0I8SkY2Xly2PTg4jy19UZj/CeiGyMXtIrjrRz/UlEpgd09FZ7PPfujOkLyikdDIuQmqhEjevRomRDdSEGgWzEqiZZu2eBJPa1eqhM6w+oTCjEXaWWOt/7D/7IXGn5d5+zzi/8JH/AJLA4P0bFIruaqcWUqr7wK2cHdFG5T0MUfqgCiiQRTRW4rlRjx7LjjMYsHQnks0IoRxqhcxBY77QbyMw4VsT80fnCCCXab1noOINLSA0a05mptZNb9IaCi39nRrcEjFjGj8NvJaJmIEttS6xOFYkIjnNoQRQ0PPWiOwI5aAeCz5IWzbimkWhj4hTADy4AGhNqcqDXetdExsANLXAtpU1BJI3UuKLmU7PwYju8/vV5n5IrIYpDrWsWKaAZWsNKeNAhw60acdyNsY5iNDxrX0V6XNlnJTGYjwP+Wexop3rD/t3rQypq2qlVMZ2QYjosTie0kvBiPzvOdlB2YBq6rQQK6b9VssTfZcJxKY7aaiv3F7j4VoPSitigpN36IZczxpV7DGzp+N2lbU9VPNzDhWjrKtJw8rLcdU+I0ZSdbK1WzDypFF8Wq8CrhymY5UojdlZ7nhwFLEo7JYK99KoYXUoeBBW8wCI2I3ONd45qjySqyairMxNYblNA01SW4iSjak0uaJKfyMfivwxcTZSZraC8+Q9yp5TZSYYQ5zWtA4uBPkFs5uG4f7jz4gewUEcNY2tSXEb3EqjXQiZmcbxl0oA1rhmeA4d23A71nI21sw7/dp0ACM7WSHavYcwFG7+qBHAjuNUkUqsLsUHGnk9+K/zT3Ysf+s7zURwV40a53QVVaNLlhAiMLeGYUTUgWx85iDi2naE11CbhMuXusaZb6V9E4y0MioNabuK1GzWHwRHhUHdi9wg3uQS0+lPFHRy7Zmvrhhxw/U1o6gpUaGy2UOOC2xqHAEFaHaPZGXbB+KFCqaEvZnqTuaAakrIS8GHDAgw4hiUFSSKAEk2A4fmpZI2jTinToJQILKjuA8tPULV4HLVNWw2NHSp8yshIxnZgKLbYU8gDVZJqR6GOfQYeLXSgkAUVeNMjSuqgjTOVuuqTjWx+VgnavEcsGK5uoa6nWmvmuUYRhZfUgE01Ivciw6rbbWYmOzc0bxRaL6LcBb/AMNaXNH2r3u8Aco/8VrwK0zD5TpoxTZF0OHlcx5Iu7K0mlem7mgEadaahtTbeu/w8IY3QXFgd/RB8T+jWUmIvaPa9rnDvCG4MaTxIpqtHxoxfIcKZFUommrou0v0QMDS6UiHNuhxSDm/lfS3iuaRMMiteWPY5paaODgRRBxrYU0W4UcO0RXCMZ+r2AJqbmu7kEJhSwbopSEqdf8ADn2dBk8YZGaC11943+SS5y2f7N1iRzCSPwp9pg+Sto3s6KHvRj0qB7JsMs+64uNL1JKjmYrRTLCI6gNUkKK4i7QBS16700tAiRzspmmoF6B1YZ36gkerfVGI2CQGfHEp1IHosjtlNGHFguDSSASKEihB5LORcUixTckBSi+i0YJ7Z0eNOScPSKXHg0V9dFVibRSsQhogmI7QAtaT0GqqbE/R6ZjLMTFex1DSTWL5aNrv3rokGUhQu5ChshgaBrQLdRqqKLfegSlCLqrOa4xslHmCHCFDgMGgo1pvTWlynSuxHZBru2eXNIIpRoBHqt5HaXdEPmW1cRw91RRIylfqjLww6LMhrnOe2Ewkkmtz+iAzz8kfNoCaHodPkuiSeCiFDeT8UU5jyAAoPn4rn22MHIXc6ELmvRyl3YXkZyhAK1+HzQc1c9kI+drXcro3KTpbvWGcT08bNdFmmN09ln8WxrNYWF1WmZ4lBZqMpqNlXKtEE5Ezldt2ZkuxkpdlNIba9SKn1K4xg0oY0eHDH3nAeZv6VXeojcrQBoBRa8S7PP8AIldFHtKvvuv8vmpZeOXOPD3/AEQ6Ufme886fMq9Dbc04ALQZCy2E0EnVx3/IKnimBsjNo4d7c6lwrUOJltT81O2KCu2cc6xfZWJCvlERu8htx1CAulIZ1Y3yC7G6HVZraDZFsQF8IBr9eTuvA81nli/BHF+jnMbA5d2sNvqPYpK1Ghlri1wIIsQeKSz8pL2T7HTwv4J0PQeHumTlK3J8FK1tv7fda5aNcTObeuo6F/K73CZsTsa+efmNWwWnvO/Fxa3ieJ3LXTmwhnXQ3PdkhNBrT4n1Is3gLarcwpRsGEIcIBjWNAaG2pT9+q7HHrsMp+kWHANAY0ANa0AAaACwA8Ahs1qD4eB/VT/Ww8Bw4UPVVZp2nh7q5ErRHUbVAcTxHsIZiUBdWwOlefJG5od2iC7QyXaQXDhfyQQS1s/jL5uWMR+XOHOaQ0UsKEWrrdZ/anBu1B4D56fmg+BYo+WiOcLtNns3EfIjcVuKtiMzDRwB/uFfmuaoJy3BZoscYTrEEjyR8RUJ21wsworYrbA2P8w08x7KWTnA+GHDx5Hes2SNdmzBO+gg+MqsZeCMimG7PRI4z91kP8bzQW1yjV3gkUS0pVsOfRfhBfMGKR3YY/7nWHpVdKxaPlYVyLEMZMsWw5SK9oZcuFi9xpUuGlLAAXotedonTUlDcaCI/wCzNLDPXKSOW9aYQ4rswzlydhrCP9IPIu6pvz/Sivy7tUKko1qA9wUaOgtVX4EahFd6Zki0TdRTMQCgHxH0pv8A3xXsR1HKhJxTEfEibq5GdG2J8XV8guODEB5Nl66YA59Lqq11r6e6cw3qd3vyQYTK7dYSXZYrGnNo4C5I3Gg8klqhAJudT40G4JKUoRbsVwOSzEh3u85zvGnoFpNmNn2OJcR3GkE/xEaDpxUOCyPbuN+4DRxHEXIHOnktn2YZCDWjKOColexrodENhbh4cFWjRbnr8v1U0SKK5TvFkOjvpm5FOKQtNHOA0NHeevsmzkXvNFVVbM1cei9ivzPHIIhJY4Pgqkz8LuhV43CpTYt1QRxzyZGaM8NFBQee/wBVvMFhj6tDLb2APItAaR6IHiuGhr87RSoFfVe7O4n2Lyx5+zfv/C7j0KOwlnaTCRGgvZvIqORFwuUS006E4+RHRd0mIC5piGyxizxAtDd9o4jcK0cBzJ90rVhTafR5gUP6ye6CAKZyRZvjvPJaPaDHCfs2WFKW4CwC8i5ILOzhtDWjcPcnebaoG4ZnEroQopOblsjdotVstUQhXSHmd/8ApEswdQ2p/qCE4ZhLozgADQalauWlWsLITNGkuceJ4kp2SD0qzKwDhT0VuaHdBG5DoUYFjgb7j4pYLNZ4OU/dJbfWgJolAX488eyJHxUt/MbD1IXsjDDGhg0aBXn+fFUYz8oA518v1IUsN1gK21cfkEDgnDcXnkrrG0VWUNtKBWWuSjDnJL0rxA4FfVWsENrGhoBIo0AC4O4dF6Y+dhG8VHknTD7t/mHzQrEnGE/tG6Gzx81QQmxDvMB3i4VZ0TN/UPVSTMSsPMOqEzc5la0hEIExCKQH6gtofJXsJxHO0VNwR4g/5VHHSCa6CIKV57vVBcFmLtqaFrwD+q4J0SCahVpxtk6TiXU0yyyAALOQ8zOiATkGgWnhNqSDvQ7EJRd7OKWC7SmERBjmrPuP/DwB4t9loBhwNabzUEbxuWVmcN7RhH3m6dFpdmIwbLw2u1APuVwStNbO1vdTSezbGgVF96NzMwwMqSNyEy2KOc+v3Tai6zghkbDZRoAVaRh3cd9FLHfmC9aA1nCqBx5Kj4v6fRUsDm8rog4RH+6sS032ZI1zD1QSSjZXxq/jr5iqYBoS8xI38LGgk83EmnWwRGVIe633deA/VZiXmHvoxpNXGvQWHsPVauQlwxoa3dqeJ4pWEKZqADzUrSqrdysw0oScpLxzwAvVxwGjRLjqFBPDMCFXizVHXtaqbMzAr1FR0KcVFeDF+xI4VCCYnF+yAGt/RWos3lY7mVmMWxUsAA3g+64ZIUHEGxGlkRwbS4Jtog+FTf8AzMQC4NCPA0qhkeYqTzTsJa5sUPArTXobJUwtHUZaPRzeaNPFQssyLbotNIRM7AmEBUTuuU8eCHCqZiEOhXspEqKLmEDRoeR4O7QpTE3ksERxCXzNKFQ2h4vb90PsgcUo0w99h+gRqWhBrRQ1VSNKFw+ysKZTXf0UUnHIsdy5dhZoITtytRG5mofCJqKAmvBEntsgAFzAuFn8Sj5HROZb7ELRTVK3WXxwExKDVzbdQaj5p0A1uAy+W+82HIDU/JaJkUbqLKvnyAGMHeIFeXLzKMYdhJpmiEnlWg8SlaCGWxBTVPbOfhBPRVGSorVxrwAs0fmicvSnBCjhglnO+I0HmkrTSvVwaOWMjnIDUkGEddcwrUeymlcSESE2/ebbqEYxLBAWnIMpNenluWAmIr5R5EQEVNBwPMFShnjk0WlhcNlzGMZDCPH8llsUxDPQmyixKc7R9dwsEGiRcxuVS7El9S9IYt2cUOc0OZoRvpyO4rpvaSTJcRGuYM7e7X4q7hTXVCPo+wOC6GH5A+Ia1LhUMvQAA2B5rpbMLY5oDmMI4FoKyz8hRdUaYeO3G29mBlpirVodm5rVqmndkG1JgnL/AAn4a8uCCy8KJLxhnaQCaV3HoVohmjPRnnilDZocVgoVLxKOR6cGZgKz0cUdVUJBGO2oQNkGkYjc4V8tUdlTmbRCsRh5XBx3FccEYEMaEWWXmoJZEI3VJHSqK/XvJe4nL54YeOq44nwLEKd0+CMRTVYyXj3Wjk5zMKFA5kc4svjMYtjQnDVrhpvvRaebHBB8o7bORUsHd/mOh8BVMjg/h0ANfcAv4bmjmeKOCYzHkEIk5dzGfxvueQ4IpLQqW8yUGcWm3UrY1LL2HDHElTQ2tG4IUcU40w93dZXqBw5pIqxJccBcwKp4hgsOM0teA4Hj7g8UIhY8OKvQcZB3rxOLR7PTMviH0Wg3hRC3k4VHmFi8X2DmIFfgeBX4HivH4TQ6Lp20eNuEOjHBv4jepqCQ1tN5p6hZbDXw+1c55ysbmq4jTXWt/wAI8Qt2HnVtmTNwbqgpsTBiQobGsaOzIFTT7/3jzv7LbQ5gt19EDwBpMGjjY3bTSiIQgW2rUc1lm7k2a1/ikGWuBCrTcm14IcKgqODHVntFLtaGVMowIOUZDpuJQHFZctJWqNCq0zhYiWJK3Y/L6qZjyeL3cQHhEXMF5jsrVh6K1BwB8J1WkOHDQ/krUy0OaQbdVqjljLTMssUo7RjRLd3h41V7CYoH2LtHAlteI1HqFPBk2E0ccvPohs9KOHeaSSw5mniOXUJ77oWuihiEEwYhB0qieEzgNiVajQ2zcEOHxjXqsuC6E6htREBsZp9AUHlZhlXlzgKGtONBuUD8Rc5tKoXDg5nZSDQ8NUUKbTDtry2EwBjS6gAJvXdorETapoPfNTvyi3+FJsjg0FsIaRIja1qLgG9AOXFaFoaLZR0oicwbhu0UGJZrxXyRuAM2iFTWz8vE1hhp4tAafReSMnElnAhxiQjrX4m8+YQaONGGUC8UgcCK7l6uGs4EyPRxGcW/FVtfBWJeefq2pHK6iaARRpqN+U+7yvPqzSfhFG7metXhZnjTLLNJEWIY1lf3hWtDRwNiNCDXhu6Ic6Z7WO1lRkbQnLYUrmp5+qJOZX7ziTo0HMB1LqqD6puAhudvOXLlp/EE6XVCcvtbCeHbWFhyPJGXQg7lrcPxhsUVa4Fc3/4ZVxNCaalpBFv5lZlCWuq12UC1S11PNtVCeFPRpjn/AE6W6YcN1einl8VOhWGlseikENLHU/iDdOTqGiqv2jib2uoN4BI/uFlD4WWWWJ06HOA3VkTA4rmErto/SgIRSR2oqbqbxNFVJPRvhG6JOhgrOy+Lg71ehYjzSNDUWo+Dw3D4fJUo2zw3OI5G48lehzoUwmgmWScdMRwi9ozcps4+FELmPbQ6toVDjGyzo125Q7jU/ktYYgTTECf+RkQnww/DDQtjIw1LPM/kiWE4CYDs7mh5GgBFudHarT5wvO0CK8rID+PAryUVuYloaDvo0NcOoRR1Hi+vFBp2VDu8w5YjfhcPYje08F5g+N9o4w4gyRW6j7rh+Jp4LbhzrJ0+mY8uBw7Wgqw5TR2h3q9DFFA6HUXViWZuO5akjMOfAqKVoK1SU50STUgnzhHlSRm7NrTQ1yFx05ElR/WO62kWIL/7jagcqAmvkhUvOvGjiiLJ15FDRw4GygEuCaiE5asiC2/KNNwNKpzMWp8THWFKNNBTwVaE2GaudlaRoHB48i0EeaWbQw3ubTeL+oXHF5mJQi2mbwNGN6E6q1FiNdQGI0AUoGg09jVCI0VrruFT+96fDmmjdpxuhQ3IJxYsN5uHOpSgoA3rVQxmkHufZDeA4341v8lXdMOItYdfkFFGiMAOeIejdfSq6gWXYghUoRf8QoP8ryXgmvcOanG3qsm+IXOtU8Nao7g0KI0X8B+qjmSUetmvx3Jy/o2UlWl6q9DmKb1nJeeeOKL4fMxIzgxkMxHHc1tT+g5rD37R6Fr9CjcQU0PElptnvo+AIiTIFdRDBqP6yLeARraDY6FMCraQ4gFA5osaaBzRqPVWjhcldEH5MFKjEsxBO+uIfimCx5Y0iNoNzhdp6FVWxSFFw7oumn2g6JnmvWxihkGKrLIqXgNRfbFqqk7hzYtDvGhGoTmRlbhuRSo5ofh05Eh2iHO3idR14o9AjA0cDZB2gFewXOYe7cHULfh8hrqRizeMpdw2aJ69QyQx2HFc6GDSJDALmkEUB0Nd4SW5U+0ee1Tpny9DmKahX4OIt4keCJyv0az73Zfq7201L+63z3+CJxvoomYbauyk8jQDzCjaBRnXToIsRz3KRuJwwLmvQV+SIQdjI1w4MtqM7fbejOFfRdFjm3ZjnnHsEOSOpmNiz9TYHyp7LxkdxNKHwFV2TDvoKhihjRnE/hY0U/uN1pMN+jyHLxHOh5GigDQBUi16udU6896Vz/Bkl7OQYJsNNTVNWN/FFJYPAHXwC6Jgf0NwIdHRXduR91pyN8xUn0W0lMIc34nl43Wb7hXIciAbBR5Tex3x9FIYJBbDEMS0LJ+Hs2uHlQ16qlF2Ckolmwgw/wD1ksp/Tp6LTwoBG9SucGiqb41LYqm46Zh4X0Twc4JixCze2jan+saeS1+G4TCl2ZIMNrByFzzJ1J6qyHpr4lNfNPHHGOgyyyltklU0vWKxb6ToDKtgfbuuKg0ZXrqfDzXPsX2vmplxD4pDPwMqxvjS58SVWv0kdWxzbOUggte8RDoWMAf4O+6PErm+M4tAiVfCguhfyvLh/YRQeBCDQGABPiz8OGDncBw4noAklCMtoeOSUdMkZPPADgC5ppelhU0HhXerULE3Vplr0r46LONmosckS8N1PxONvy8yjex+D0xCXdEjOixGvDqQyaNprUjd5KDwL0aY+VNbCELFm6GoKIQMQadCF0qZw2DE/wBSHDdX8TWk+dKoTH2Hk3aQ8h/gc4ehqPRTeCRdeYvaAEvFqr8I2T4v0fAXhR3t4BwDh5iihds7Ow/hdDijrQ+oHul+NraKLyMbAGQsn4sZpsITGHm4uJp5AFJTzUnHh1MSA8XqSBmF7aio4L1b8c4xjVmLJynJtIM7S4nEhloY7KCK2A48aLnjsQiRImV73OBO81OnHVepKbM6JcV+ziEMtat+9u4uqrM6MsNsQVz8ak7+Bskkp/gQrguPRw8jtXUG7UajcbLpcm8ua0nUhepKj0AlDQpANEkl0QM8cE1qSSdgPKKtibA6DFBuCx4PQtNUkkAnzHjEEQouWHVo5E/Mp0nNPc67iet0kkUAI4nOvbD7rqeSdslIsixftG57VuSb0PmvEkZaDEKYhGJmGwq0h5gMo7opb8NF2jBMGgy7Q2DDawFoJoLk83G58SkkhLaO9BOJvShheJLmcSpFJJAAGMUuikE1ArQbvJJJJVlsKP/Z"/>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15" name="Gruppo 14"/>
          <p:cNvGrpSpPr/>
          <p:nvPr/>
        </p:nvGrpSpPr>
        <p:grpSpPr>
          <a:xfrm>
            <a:off x="460375" y="2883122"/>
            <a:ext cx="8511096" cy="2352238"/>
            <a:chOff x="460375" y="1712965"/>
            <a:chExt cx="8511096" cy="2352238"/>
          </a:xfrm>
        </p:grpSpPr>
        <p:pic>
          <p:nvPicPr>
            <p:cNvPr id="410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375" y="2021335"/>
              <a:ext cx="1020308" cy="13378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ttangolo 7"/>
            <p:cNvSpPr/>
            <p:nvPr/>
          </p:nvSpPr>
          <p:spPr>
            <a:xfrm>
              <a:off x="1579229" y="2021335"/>
              <a:ext cx="1870448" cy="584775"/>
            </a:xfrm>
            <a:prstGeom prst="rect">
              <a:avLst/>
            </a:prstGeom>
          </p:spPr>
          <p:txBody>
            <a:bodyPr wrap="none">
              <a:spAutoFit/>
            </a:bodyPr>
            <a:lstStyle/>
            <a:p>
              <a:r>
                <a:rPr lang="it-IT" sz="1600" dirty="0"/>
                <a:t>Patrick J. </a:t>
              </a:r>
              <a:r>
                <a:rPr lang="it-IT" sz="1600" dirty="0" err="1"/>
                <a:t>Geary</a:t>
              </a:r>
              <a:r>
                <a:rPr lang="it-IT" sz="1600" dirty="0"/>
                <a:t>,</a:t>
              </a:r>
            </a:p>
            <a:p>
              <a:r>
                <a:rPr lang="it-IT" sz="1600" dirty="0"/>
                <a:t>Princeton </a:t>
              </a:r>
              <a:r>
                <a:rPr lang="it-IT" sz="1600" dirty="0" err="1"/>
                <a:t>University</a:t>
              </a:r>
              <a:endParaRPr lang="en-US" sz="1600" dirty="0"/>
            </a:p>
          </p:txBody>
        </p:sp>
        <p:pic>
          <p:nvPicPr>
            <p:cNvPr id="410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4458" y="2672294"/>
              <a:ext cx="1079989" cy="1332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ttangolo 9"/>
            <p:cNvSpPr/>
            <p:nvPr/>
          </p:nvSpPr>
          <p:spPr>
            <a:xfrm>
              <a:off x="3143780" y="3480428"/>
              <a:ext cx="2072812" cy="584775"/>
            </a:xfrm>
            <a:prstGeom prst="rect">
              <a:avLst/>
            </a:prstGeom>
          </p:spPr>
          <p:txBody>
            <a:bodyPr wrap="none">
              <a:spAutoFit/>
            </a:bodyPr>
            <a:lstStyle/>
            <a:p>
              <a:r>
                <a:rPr lang="en-US" sz="1600" dirty="0"/>
                <a:t>Krishna R </a:t>
              </a:r>
              <a:r>
                <a:rPr lang="en-US" sz="1600" dirty="0" err="1"/>
                <a:t>Veeramah</a:t>
              </a:r>
              <a:endParaRPr lang="en-US" sz="1600" dirty="0"/>
            </a:p>
            <a:p>
              <a:r>
                <a:rPr lang="en-US" sz="1600" dirty="0"/>
                <a:t>Stony Brook University</a:t>
              </a:r>
            </a:p>
          </p:txBody>
        </p:sp>
        <p:pic>
          <p:nvPicPr>
            <p:cNvPr id="4107"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8223" y="1712965"/>
              <a:ext cx="1337993" cy="17862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0"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99465" y="1890615"/>
              <a:ext cx="1124703" cy="1448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3" name="Picture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18397" y="1890614"/>
              <a:ext cx="992305" cy="14911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Rettangolo 18"/>
            <p:cNvSpPr/>
            <p:nvPr/>
          </p:nvSpPr>
          <p:spPr>
            <a:xfrm>
              <a:off x="5400136" y="3480428"/>
              <a:ext cx="3571335" cy="584775"/>
            </a:xfrm>
            <a:prstGeom prst="rect">
              <a:avLst/>
            </a:prstGeom>
          </p:spPr>
          <p:txBody>
            <a:bodyPr wrap="square">
              <a:spAutoFit/>
            </a:bodyPr>
            <a:lstStyle/>
            <a:p>
              <a:r>
                <a:rPr lang="en-US" sz="1600" dirty="0" err="1"/>
                <a:t>Stefania</a:t>
              </a:r>
              <a:r>
                <a:rPr lang="en-US" sz="1600" dirty="0"/>
                <a:t> </a:t>
              </a:r>
              <a:r>
                <a:rPr lang="en-US" sz="1600" dirty="0" err="1"/>
                <a:t>Vai</a:t>
              </a:r>
              <a:r>
                <a:rPr lang="en-US" sz="1600" dirty="0"/>
                <a:t>, Martina </a:t>
              </a:r>
              <a:r>
                <a:rPr lang="en-US" sz="1600" dirty="0" err="1"/>
                <a:t>Lari</a:t>
              </a:r>
              <a:r>
                <a:rPr lang="en-US" sz="1600" dirty="0"/>
                <a:t> and David </a:t>
              </a:r>
              <a:r>
                <a:rPr lang="en-US" sz="1600" dirty="0" err="1"/>
                <a:t>Caramelli</a:t>
              </a:r>
              <a:r>
                <a:rPr lang="en-US" sz="1600" dirty="0"/>
                <a:t>, University of Florence</a:t>
              </a:r>
            </a:p>
          </p:txBody>
        </p:sp>
      </p:grpSp>
      <p:grpSp>
        <p:nvGrpSpPr>
          <p:cNvPr id="3" name="Gruppo 2"/>
          <p:cNvGrpSpPr/>
          <p:nvPr/>
        </p:nvGrpSpPr>
        <p:grpSpPr>
          <a:xfrm>
            <a:off x="260085" y="4942972"/>
            <a:ext cx="4415730" cy="1214835"/>
            <a:chOff x="260085" y="4942972"/>
            <a:chExt cx="4415730" cy="1214835"/>
          </a:xfrm>
        </p:grpSpPr>
        <p:pic>
          <p:nvPicPr>
            <p:cNvPr id="1026" name="Picture 2" descr="E:\Silvietta\Immagini\20081111155733_GB08.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0085" y="4942972"/>
              <a:ext cx="1619780" cy="1214835"/>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p:cNvSpPr txBox="1"/>
            <p:nvPr/>
          </p:nvSpPr>
          <p:spPr>
            <a:xfrm>
              <a:off x="1879865" y="5520102"/>
              <a:ext cx="2795950" cy="584775"/>
            </a:xfrm>
            <a:prstGeom prst="rect">
              <a:avLst/>
            </a:prstGeom>
            <a:noFill/>
          </p:spPr>
          <p:txBody>
            <a:bodyPr wrap="square" rtlCol="0">
              <a:spAutoFit/>
            </a:bodyPr>
            <a:lstStyle/>
            <a:p>
              <a:r>
                <a:rPr lang="en-US" sz="1600" dirty="0"/>
                <a:t>Guido </a:t>
              </a:r>
              <a:r>
                <a:rPr lang="en-US" sz="1600" dirty="0" err="1"/>
                <a:t>Barbujani</a:t>
              </a:r>
              <a:endParaRPr lang="en-US" sz="1600" dirty="0"/>
            </a:p>
            <a:p>
              <a:r>
                <a:rPr lang="en-US" sz="1600" dirty="0"/>
                <a:t>University of Ferrara</a:t>
              </a:r>
            </a:p>
          </p:txBody>
        </p:sp>
      </p:grpSp>
    </p:spTree>
    <p:extLst>
      <p:ext uri="{BB962C8B-B14F-4D97-AF65-F5344CB8AC3E}">
        <p14:creationId xmlns:p14="http://schemas.microsoft.com/office/powerpoint/2010/main" val="34903461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3978" y="1552425"/>
            <a:ext cx="3270705" cy="45990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407" y="2502181"/>
            <a:ext cx="5375571" cy="2458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ttangolo 4"/>
          <p:cNvSpPr/>
          <p:nvPr/>
        </p:nvSpPr>
        <p:spPr>
          <a:xfrm>
            <a:off x="1647644" y="222700"/>
            <a:ext cx="7185804" cy="1200329"/>
          </a:xfrm>
          <a:prstGeom prst="rect">
            <a:avLst/>
          </a:prstGeom>
        </p:spPr>
        <p:txBody>
          <a:bodyPr wrap="square">
            <a:spAutoFit/>
          </a:bodyPr>
          <a:lstStyle/>
          <a:p>
            <a:pPr algn="just"/>
            <a:r>
              <a:rPr lang="en-US" dirty="0"/>
              <a:t>During the Barbarian invasions, intense migration is documented in the historical record of Europe. However, little is known about the demographic impact of these historical movements, potentially ranging from negligible to substantial.</a:t>
            </a:r>
          </a:p>
        </p:txBody>
      </p:sp>
    </p:spTree>
    <p:extLst>
      <p:ext uri="{BB962C8B-B14F-4D97-AF65-F5344CB8AC3E}">
        <p14:creationId xmlns:p14="http://schemas.microsoft.com/office/powerpoint/2010/main" val="24831359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po 7"/>
          <p:cNvGrpSpPr/>
          <p:nvPr/>
        </p:nvGrpSpPr>
        <p:grpSpPr>
          <a:xfrm>
            <a:off x="392393" y="652985"/>
            <a:ext cx="8588029" cy="5610280"/>
            <a:chOff x="254370" y="678911"/>
            <a:chExt cx="8588029" cy="5610280"/>
          </a:xfrm>
        </p:grpSpPr>
        <p:pic>
          <p:nvPicPr>
            <p:cNvPr id="2" name="Picture 8" descr="http://www.hugef-torino.org/oggetti/1092_977468.jpg"/>
            <p:cNvPicPr>
              <a:picLocks noChangeAspect="1" noChangeArrowheads="1"/>
            </p:cNvPicPr>
            <p:nvPr/>
          </p:nvPicPr>
          <p:blipFill>
            <a:blip r:embed="rId2" cstate="print">
              <a:lum bright="-10000"/>
              <a:extLst>
                <a:ext uri="{28A0092B-C50C-407E-A947-70E740481C1C}">
                  <a14:useLocalDpi xmlns:a14="http://schemas.microsoft.com/office/drawing/2010/main" val="0"/>
                </a:ext>
              </a:extLst>
            </a:blip>
            <a:srcRect l="14696" r="11824"/>
            <a:stretch>
              <a:fillRect/>
            </a:stretch>
          </p:blipFill>
          <p:spPr bwMode="auto">
            <a:xfrm>
              <a:off x="6948488" y="2501337"/>
              <a:ext cx="1543050" cy="1484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0" descr="http://campusnet.unipr.it/scienze/docenti/att/menozzi.fotografi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8488" y="678911"/>
              <a:ext cx="1543050"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4" descr="http://www.pikaia.eu/EasyNe2/Archivi/Pikaia/Img/0004/4619.jpg"/>
            <p:cNvPicPr>
              <a:picLocks noChangeAspect="1" noChangeArrowheads="1"/>
            </p:cNvPicPr>
            <p:nvPr/>
          </p:nvPicPr>
          <p:blipFill>
            <a:blip r:embed="rId4" cstate="print">
              <a:extLst>
                <a:ext uri="{28A0092B-C50C-407E-A947-70E740481C1C}">
                  <a14:useLocalDpi xmlns:a14="http://schemas.microsoft.com/office/drawing/2010/main" val="0"/>
                </a:ext>
              </a:extLst>
            </a:blip>
            <a:srcRect l="30240" r="11171" b="11896"/>
            <a:stretch>
              <a:fillRect/>
            </a:stretch>
          </p:blipFill>
          <p:spPr bwMode="auto">
            <a:xfrm>
              <a:off x="6948488" y="4192658"/>
              <a:ext cx="15430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4370" y="1859262"/>
              <a:ext cx="6329053" cy="395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ttangolo 6"/>
            <p:cNvSpPr/>
            <p:nvPr/>
          </p:nvSpPr>
          <p:spPr>
            <a:xfrm>
              <a:off x="3985369" y="5981414"/>
              <a:ext cx="4857030" cy="307777"/>
            </a:xfrm>
            <a:prstGeom prst="rect">
              <a:avLst/>
            </a:prstGeom>
          </p:spPr>
          <p:txBody>
            <a:bodyPr wrap="square">
              <a:spAutoFit/>
            </a:bodyPr>
            <a:lstStyle/>
            <a:p>
              <a:pPr algn="r" fontAlgn="auto">
                <a:spcBef>
                  <a:spcPts val="0"/>
                </a:spcBef>
                <a:spcAft>
                  <a:spcPts val="0"/>
                </a:spcAft>
                <a:defRPr/>
              </a:pPr>
              <a:r>
                <a:rPr lang="en-US" sz="1400" dirty="0"/>
                <a:t>P. </a:t>
              </a:r>
              <a:r>
                <a:rPr lang="en-US" sz="1400" dirty="0" err="1"/>
                <a:t>Menozzi</a:t>
              </a:r>
              <a:r>
                <a:rPr lang="en-US" sz="1400" dirty="0"/>
                <a:t>, A. Piazza &amp; L.L. </a:t>
              </a:r>
              <a:r>
                <a:rPr lang="en-US" sz="1400" dirty="0" err="1"/>
                <a:t>Cavalli</a:t>
              </a:r>
              <a:r>
                <a:rPr lang="en-US" sz="1400" dirty="0"/>
                <a:t>-Sforza, </a:t>
              </a:r>
              <a:r>
                <a:rPr lang="en-US" sz="1400" i="1" dirty="0"/>
                <a:t>Science, </a:t>
              </a:r>
              <a:r>
                <a:rPr lang="en-US" sz="1400" dirty="0"/>
                <a:t>1978</a:t>
              </a:r>
            </a:p>
          </p:txBody>
        </p:sp>
      </p:grpSp>
    </p:spTree>
    <p:extLst>
      <p:ext uri="{BB962C8B-B14F-4D97-AF65-F5344CB8AC3E}">
        <p14:creationId xmlns:p14="http://schemas.microsoft.com/office/powerpoint/2010/main" val="15507903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705753" y="309295"/>
            <a:ext cx="6920662" cy="1200329"/>
          </a:xfrm>
          <a:prstGeom prst="rect">
            <a:avLst/>
          </a:prstGeom>
        </p:spPr>
        <p:txBody>
          <a:bodyPr wrap="square">
            <a:spAutoFit/>
          </a:bodyPr>
          <a:lstStyle/>
          <a:p>
            <a:r>
              <a:rPr lang="en-US" dirty="0"/>
              <a:t>As a pilot study in a broader project on Medieval Europe, we sampled 102 specimens from 5 burial sites in Northwestern Italy, archaeologically classified as belonging to </a:t>
            </a:r>
            <a:r>
              <a:rPr lang="en-US" dirty="0" err="1"/>
              <a:t>Longobards</a:t>
            </a:r>
            <a:r>
              <a:rPr lang="en-US" dirty="0"/>
              <a:t>, a Germanic people ruling over a vast section of the Italian peninsula from 568 to 774. </a:t>
            </a:r>
          </a:p>
        </p:txBody>
      </p:sp>
      <p:grpSp>
        <p:nvGrpSpPr>
          <p:cNvPr id="8" name="Gruppo 7"/>
          <p:cNvGrpSpPr/>
          <p:nvPr/>
        </p:nvGrpSpPr>
        <p:grpSpPr>
          <a:xfrm>
            <a:off x="5573978" y="1552425"/>
            <a:ext cx="3270705" cy="4599067"/>
            <a:chOff x="5573978" y="1552425"/>
            <a:chExt cx="3270705" cy="4599067"/>
          </a:xfrm>
        </p:grpSpPr>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3978" y="1552425"/>
              <a:ext cx="3270705" cy="45990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vale 5"/>
            <p:cNvSpPr/>
            <p:nvPr/>
          </p:nvSpPr>
          <p:spPr>
            <a:xfrm>
              <a:off x="5818517" y="3851958"/>
              <a:ext cx="612476" cy="565027"/>
            </a:xfrm>
            <a:prstGeom prst="ellipse">
              <a:avLst/>
            </a:prstGeom>
            <a:noFill/>
            <a:ln w="38100">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3854" y="1769541"/>
            <a:ext cx="4452230" cy="4442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243488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CasellaDiTesto 2"/>
          <p:cNvSpPr txBox="1"/>
          <p:nvPr/>
        </p:nvSpPr>
        <p:spPr>
          <a:xfrm>
            <a:off x="198412" y="5313872"/>
            <a:ext cx="8790317" cy="707886"/>
          </a:xfrm>
          <a:prstGeom prst="rect">
            <a:avLst/>
          </a:prstGeom>
          <a:noFill/>
        </p:spPr>
        <p:txBody>
          <a:bodyPr wrap="square" rtlCol="0">
            <a:spAutoFit/>
          </a:bodyPr>
          <a:lstStyle/>
          <a:p>
            <a:pPr lvl="1" algn="ctr"/>
            <a:r>
              <a:rPr lang="en-US" sz="4000" b="1" i="1" dirty="0">
                <a:effectLst>
                  <a:outerShdw blurRad="38100" dist="38100" dir="2700000" algn="tl">
                    <a:srgbClr val="000000">
                      <a:alpha val="43137"/>
                    </a:srgbClr>
                  </a:outerShdw>
                </a:effectLst>
              </a:rPr>
              <a:t>THANK YOU FOR YOUR ATTENTION</a:t>
            </a:r>
          </a:p>
        </p:txBody>
      </p:sp>
      <p:sp>
        <p:nvSpPr>
          <p:cNvPr id="4" name="CasellaDiTesto 3"/>
          <p:cNvSpPr txBox="1"/>
          <p:nvPr/>
        </p:nvSpPr>
        <p:spPr>
          <a:xfrm>
            <a:off x="198412" y="552091"/>
            <a:ext cx="2976109" cy="3970318"/>
          </a:xfrm>
          <a:prstGeom prst="rect">
            <a:avLst/>
          </a:prstGeom>
          <a:noFill/>
        </p:spPr>
        <p:txBody>
          <a:bodyPr wrap="square" rtlCol="0">
            <a:spAutoFit/>
          </a:bodyPr>
          <a:lstStyle/>
          <a:p>
            <a:pPr marL="285750" indent="-285750">
              <a:buFont typeface="Arial" panose="020B0604020202020204" pitchFamily="34" charset="0"/>
              <a:buChar char="•"/>
            </a:pPr>
            <a:r>
              <a:rPr lang="en-US" dirty="0"/>
              <a:t>Population Genetics lab, University of Ferrara</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Molecular Anthropology lab, University of Florence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Professor Mark A. </a:t>
            </a:r>
            <a:r>
              <a:rPr lang="en-US" dirty="0" err="1"/>
              <a:t>Jobling</a:t>
            </a:r>
            <a:r>
              <a:rPr lang="en-US" dirty="0"/>
              <a:t>, University of Leicester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err="1"/>
              <a:t>Dr</a:t>
            </a:r>
            <a:r>
              <a:rPr lang="en-US" dirty="0"/>
              <a:t> Chiara </a:t>
            </a:r>
            <a:r>
              <a:rPr lang="en-US" dirty="0" err="1"/>
              <a:t>Batini</a:t>
            </a:r>
            <a:r>
              <a:rPr lang="en-US" dirty="0"/>
              <a:t>, University of Leicester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err="1"/>
              <a:t>Pierpaolo</a:t>
            </a:r>
            <a:r>
              <a:rPr lang="en-US" dirty="0"/>
              <a:t> </a:t>
            </a:r>
            <a:r>
              <a:rPr lang="en-US" dirty="0" err="1"/>
              <a:t>Maisano</a:t>
            </a:r>
            <a:r>
              <a:rPr lang="en-US" dirty="0"/>
              <a:t> </a:t>
            </a:r>
            <a:r>
              <a:rPr lang="en-US" dirty="0" err="1"/>
              <a:t>Delser</a:t>
            </a:r>
            <a:r>
              <a:rPr lang="en-US" dirty="0"/>
              <a:t>, University of Leicester</a:t>
            </a:r>
          </a:p>
        </p:txBody>
      </p:sp>
    </p:spTree>
    <p:extLst>
      <p:ext uri="{BB962C8B-B14F-4D97-AF65-F5344CB8AC3E}">
        <p14:creationId xmlns:p14="http://schemas.microsoft.com/office/powerpoint/2010/main" val="3675731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709056" y="274638"/>
            <a:ext cx="6977743" cy="1143000"/>
          </a:xfrm>
        </p:spPr>
        <p:txBody>
          <a:bodyPr>
            <a:normAutofit fontScale="90000"/>
          </a:bodyPr>
          <a:lstStyle/>
          <a:p>
            <a:r>
              <a:rPr lang="it-IT" sz="2800" dirty="0" err="1"/>
              <a:t>There</a:t>
            </a:r>
            <a:r>
              <a:rPr lang="it-IT" sz="2800" dirty="0"/>
              <a:t> are </a:t>
            </a:r>
            <a:r>
              <a:rPr lang="it-IT" sz="2800" dirty="0" err="1"/>
              <a:t>many</a:t>
            </a:r>
            <a:r>
              <a:rPr lang="it-IT" sz="2800" dirty="0"/>
              <a:t> </a:t>
            </a:r>
            <a:r>
              <a:rPr lang="it-IT" sz="2800" dirty="0" err="1"/>
              <a:t>ways</a:t>
            </a:r>
            <a:r>
              <a:rPr lang="it-IT" sz="2800" dirty="0"/>
              <a:t> </a:t>
            </a:r>
            <a:r>
              <a:rPr lang="it-IT" sz="2800" dirty="0" err="1"/>
              <a:t>to</a:t>
            </a:r>
            <a:r>
              <a:rPr lang="it-IT" sz="2800" dirty="0"/>
              <a:t> </a:t>
            </a:r>
            <a:r>
              <a:rPr lang="it-IT" sz="2800" dirty="0" err="1"/>
              <a:t>find</a:t>
            </a:r>
            <a:r>
              <a:rPr lang="it-IT" sz="2800" dirty="0"/>
              <a:t> </a:t>
            </a:r>
            <a:r>
              <a:rPr lang="it-IT" sz="2800" dirty="0" err="1"/>
              <a:t>patterns</a:t>
            </a:r>
            <a:r>
              <a:rPr lang="it-IT" sz="2800" dirty="0"/>
              <a:t> in </a:t>
            </a:r>
            <a:r>
              <a:rPr lang="it-IT" sz="2800" dirty="0" err="1"/>
              <a:t>population</a:t>
            </a:r>
            <a:r>
              <a:rPr lang="it-IT" sz="2800" dirty="0"/>
              <a:t> data, </a:t>
            </a:r>
            <a:r>
              <a:rPr lang="it-IT" sz="2800" dirty="0" err="1"/>
              <a:t>but</a:t>
            </a:r>
            <a:r>
              <a:rPr lang="it-IT" sz="2800" dirty="0"/>
              <a:t> </a:t>
            </a:r>
            <a:r>
              <a:rPr lang="it-IT" sz="2800" dirty="0" err="1"/>
              <a:t>what</a:t>
            </a:r>
            <a:r>
              <a:rPr lang="it-IT" sz="2800" dirty="0"/>
              <a:t> </a:t>
            </a:r>
            <a:r>
              <a:rPr lang="it-IT" sz="2800" dirty="0" err="1"/>
              <a:t>one</a:t>
            </a:r>
            <a:r>
              <a:rPr lang="it-IT" sz="2800" dirty="0"/>
              <a:t> </a:t>
            </a:r>
            <a:r>
              <a:rPr lang="it-IT" sz="2800" dirty="0" err="1"/>
              <a:t>would</a:t>
            </a:r>
            <a:r>
              <a:rPr lang="it-IT" sz="2800" dirty="0"/>
              <a:t> </a:t>
            </a:r>
            <a:r>
              <a:rPr lang="it-IT" sz="2800" dirty="0" err="1"/>
              <a:t>really</a:t>
            </a:r>
            <a:r>
              <a:rPr lang="it-IT" sz="2800" dirty="0"/>
              <a:t> </a:t>
            </a:r>
            <a:r>
              <a:rPr lang="it-IT" sz="2800" dirty="0" err="1"/>
              <a:t>like</a:t>
            </a:r>
            <a:r>
              <a:rPr lang="it-IT" sz="2800" dirty="0"/>
              <a:t> </a:t>
            </a:r>
            <a:r>
              <a:rPr lang="it-IT" sz="2800" dirty="0" err="1"/>
              <a:t>to</a:t>
            </a:r>
            <a:r>
              <a:rPr lang="it-IT" sz="2800" dirty="0"/>
              <a:t> do </a:t>
            </a:r>
            <a:r>
              <a:rPr lang="it-IT" sz="2800" dirty="0" err="1"/>
              <a:t>is</a:t>
            </a:r>
            <a:r>
              <a:rPr lang="it-IT" sz="2800" dirty="0"/>
              <a:t> </a:t>
            </a:r>
            <a:r>
              <a:rPr lang="it-IT" sz="2800" dirty="0" err="1"/>
              <a:t>inferring</a:t>
            </a:r>
            <a:r>
              <a:rPr lang="it-IT" sz="2800" dirty="0"/>
              <a:t> the </a:t>
            </a:r>
            <a:r>
              <a:rPr lang="it-IT" sz="2800" dirty="0" err="1"/>
              <a:t>evolutionary</a:t>
            </a:r>
            <a:r>
              <a:rPr lang="it-IT" sz="2800" dirty="0"/>
              <a:t> </a:t>
            </a:r>
            <a:r>
              <a:rPr lang="it-IT" sz="2800" dirty="0" err="1"/>
              <a:t>process</a:t>
            </a:r>
            <a:r>
              <a:rPr lang="it-IT" sz="2800" dirty="0"/>
              <a:t> </a:t>
            </a:r>
            <a:r>
              <a:rPr lang="it-IT" sz="2800" dirty="0" err="1"/>
              <a:t>from</a:t>
            </a:r>
            <a:r>
              <a:rPr lang="it-IT" sz="2800" dirty="0"/>
              <a:t> the pattern</a:t>
            </a:r>
          </a:p>
        </p:txBody>
      </p:sp>
      <p:pic>
        <p:nvPicPr>
          <p:cNvPr id="6" name="Immagine 5">
            <a:extLst>
              <a:ext uri="{FF2B5EF4-FFF2-40B4-BE49-F238E27FC236}">
                <a16:creationId xmlns:a16="http://schemas.microsoft.com/office/drawing/2014/main" id="{B671787A-8D1F-BD4A-8185-3E101E2A913A}"/>
              </a:ext>
            </a:extLst>
          </p:cNvPr>
          <p:cNvPicPr>
            <a:picLocks noChangeAspect="1"/>
          </p:cNvPicPr>
          <p:nvPr/>
        </p:nvPicPr>
        <p:blipFill>
          <a:blip r:embed="rId2"/>
          <a:stretch>
            <a:fillRect/>
          </a:stretch>
        </p:blipFill>
        <p:spPr>
          <a:xfrm>
            <a:off x="363162" y="2031224"/>
            <a:ext cx="3350234" cy="3937388"/>
          </a:xfrm>
          <a:prstGeom prst="rect">
            <a:avLst/>
          </a:prstGeom>
        </p:spPr>
      </p:pic>
      <p:pic>
        <p:nvPicPr>
          <p:cNvPr id="8" name="Immagine 7">
            <a:extLst>
              <a:ext uri="{FF2B5EF4-FFF2-40B4-BE49-F238E27FC236}">
                <a16:creationId xmlns:a16="http://schemas.microsoft.com/office/drawing/2014/main" id="{30576FAE-6FC4-7B48-9E50-B2D9994E1956}"/>
              </a:ext>
            </a:extLst>
          </p:cNvPr>
          <p:cNvPicPr>
            <a:picLocks noChangeAspect="1"/>
          </p:cNvPicPr>
          <p:nvPr/>
        </p:nvPicPr>
        <p:blipFill>
          <a:blip r:embed="rId3"/>
          <a:stretch>
            <a:fillRect/>
          </a:stretch>
        </p:blipFill>
        <p:spPr>
          <a:xfrm>
            <a:off x="4108741" y="2698168"/>
            <a:ext cx="3746500" cy="26035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673524" y="286900"/>
            <a:ext cx="7218955" cy="1569660"/>
          </a:xfrm>
          <a:prstGeom prst="rect">
            <a:avLst/>
          </a:prstGeom>
        </p:spPr>
        <p:txBody>
          <a:bodyPr wrap="square">
            <a:spAutoFit/>
          </a:bodyPr>
          <a:lstStyle/>
          <a:p>
            <a:pPr algn="just"/>
            <a:r>
              <a:rPr lang="en-US" sz="2400" dirty="0"/>
              <a:t> One way to infer past processes entails extensive use of simulations, considering evolution as a stochastic process in which the genetic data are modeled as random variables. </a:t>
            </a:r>
          </a:p>
        </p:txBody>
      </p:sp>
      <p:grpSp>
        <p:nvGrpSpPr>
          <p:cNvPr id="4" name="Gruppo 3"/>
          <p:cNvGrpSpPr/>
          <p:nvPr/>
        </p:nvGrpSpPr>
        <p:grpSpPr>
          <a:xfrm>
            <a:off x="1788364" y="1736583"/>
            <a:ext cx="5958157" cy="3421583"/>
            <a:chOff x="1788364" y="1966823"/>
            <a:chExt cx="5797985" cy="331132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8364" y="1966823"/>
              <a:ext cx="2933324" cy="3236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5909" y="1966823"/>
              <a:ext cx="2850440" cy="3311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Rettangolo 2"/>
          <p:cNvSpPr/>
          <p:nvPr/>
        </p:nvSpPr>
        <p:spPr>
          <a:xfrm>
            <a:off x="189781" y="5106607"/>
            <a:ext cx="8702699" cy="1200329"/>
          </a:xfrm>
          <a:prstGeom prst="rect">
            <a:avLst/>
          </a:prstGeom>
        </p:spPr>
        <p:txBody>
          <a:bodyPr wrap="square">
            <a:spAutoFit/>
          </a:bodyPr>
          <a:lstStyle/>
          <a:p>
            <a:pPr algn="just"/>
            <a:r>
              <a:rPr lang="en-US" sz="2400" dirty="0"/>
              <a:t>The simulation of genetic data under various scenarios allows one to explore how demographic and evolutionary parameters can affect genetic variation.</a:t>
            </a:r>
          </a:p>
        </p:txBody>
      </p:sp>
    </p:spTree>
    <p:extLst>
      <p:ext uri="{BB962C8B-B14F-4D97-AF65-F5344CB8AC3E}">
        <p14:creationId xmlns:p14="http://schemas.microsoft.com/office/powerpoint/2010/main" val="15507903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873260" y="336995"/>
            <a:ext cx="5184576" cy="461665"/>
          </a:xfrm>
          <a:prstGeom prst="rect">
            <a:avLst/>
          </a:prstGeom>
          <a:noFill/>
        </p:spPr>
        <p:txBody>
          <a:bodyPr wrap="square" rtlCol="0">
            <a:spAutoFit/>
          </a:bodyPr>
          <a:lstStyle/>
          <a:p>
            <a:r>
              <a:rPr lang="it-IT" sz="2400" b="1" dirty="0" err="1">
                <a:effectLst>
                  <a:outerShdw blurRad="38100" dist="38100" dir="2700000" algn="tl">
                    <a:srgbClr val="000000">
                      <a:alpha val="43137"/>
                    </a:srgbClr>
                  </a:outerShdw>
                </a:effectLst>
              </a:rPr>
              <a:t>Approximate</a:t>
            </a:r>
            <a:r>
              <a:rPr lang="it-IT" sz="2400" b="1" dirty="0">
                <a:effectLst>
                  <a:outerShdw blurRad="38100" dist="38100" dir="2700000" algn="tl">
                    <a:srgbClr val="000000">
                      <a:alpha val="43137"/>
                    </a:srgbClr>
                  </a:outerShdw>
                </a:effectLst>
              </a:rPr>
              <a:t> </a:t>
            </a:r>
            <a:r>
              <a:rPr lang="it-IT" sz="2400" b="1" dirty="0" err="1">
                <a:effectLst>
                  <a:outerShdw blurRad="38100" dist="38100" dir="2700000" algn="tl">
                    <a:srgbClr val="000000">
                      <a:alpha val="43137"/>
                    </a:srgbClr>
                  </a:outerShdw>
                </a:effectLst>
              </a:rPr>
              <a:t>Bayesian</a:t>
            </a:r>
            <a:r>
              <a:rPr lang="it-IT" sz="2400" b="1" dirty="0">
                <a:effectLst>
                  <a:outerShdw blurRad="38100" dist="38100" dir="2700000" algn="tl">
                    <a:srgbClr val="000000">
                      <a:alpha val="43137"/>
                    </a:srgbClr>
                  </a:outerShdw>
                </a:effectLst>
              </a:rPr>
              <a:t> </a:t>
            </a:r>
            <a:r>
              <a:rPr lang="it-IT" sz="2400" b="1" dirty="0" err="1">
                <a:effectLst>
                  <a:outerShdw blurRad="38100" dist="38100" dir="2700000" algn="tl">
                    <a:srgbClr val="000000">
                      <a:alpha val="43137"/>
                    </a:srgbClr>
                  </a:outerShdw>
                </a:effectLst>
              </a:rPr>
              <a:t>Computation</a:t>
            </a:r>
            <a:r>
              <a:rPr lang="it-IT" sz="2400" dirty="0"/>
              <a:t>:</a:t>
            </a:r>
          </a:p>
        </p:txBody>
      </p:sp>
      <p:grpSp>
        <p:nvGrpSpPr>
          <p:cNvPr id="4" name="Gruppo 3"/>
          <p:cNvGrpSpPr/>
          <p:nvPr/>
        </p:nvGrpSpPr>
        <p:grpSpPr>
          <a:xfrm>
            <a:off x="43131" y="873487"/>
            <a:ext cx="4804912" cy="5182256"/>
            <a:chOff x="2987824" y="620688"/>
            <a:chExt cx="5546045" cy="6237312"/>
          </a:xfrm>
        </p:grpSpPr>
        <p:pic>
          <p:nvPicPr>
            <p:cNvPr id="5" name="Immagine 4" descr="ABC.tif"/>
            <p:cNvPicPr>
              <a:picLocks noChangeAspect="1"/>
            </p:cNvPicPr>
            <p:nvPr/>
          </p:nvPicPr>
          <p:blipFill>
            <a:blip r:embed="rId2" cstate="print"/>
            <a:stretch>
              <a:fillRect/>
            </a:stretch>
          </p:blipFill>
          <p:spPr>
            <a:xfrm>
              <a:off x="5036354" y="620688"/>
              <a:ext cx="3313198" cy="6165303"/>
            </a:xfrm>
            <a:prstGeom prst="rect">
              <a:avLst/>
            </a:prstGeom>
          </p:spPr>
        </p:pic>
        <p:grpSp>
          <p:nvGrpSpPr>
            <p:cNvPr id="6" name="Gruppo 5"/>
            <p:cNvGrpSpPr/>
            <p:nvPr/>
          </p:nvGrpSpPr>
          <p:grpSpPr>
            <a:xfrm>
              <a:off x="4788024" y="620688"/>
              <a:ext cx="3630017" cy="2448272"/>
              <a:chOff x="4788024" y="620688"/>
              <a:chExt cx="3630017" cy="2448272"/>
            </a:xfrm>
          </p:grpSpPr>
          <p:sp>
            <p:nvSpPr>
              <p:cNvPr id="13" name="Rettangolo 12"/>
              <p:cNvSpPr/>
              <p:nvPr/>
            </p:nvSpPr>
            <p:spPr>
              <a:xfrm>
                <a:off x="4788024" y="620688"/>
                <a:ext cx="3168352" cy="2448272"/>
              </a:xfrm>
              <a:prstGeom prst="rect">
                <a:avLst/>
              </a:prstGeom>
              <a:noFill/>
              <a:ln w="38100">
                <a:solidFill>
                  <a:srgbClr val="E329A5"/>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rgbClr val="E329A5"/>
                  </a:solidFill>
                </a:endParaRPr>
              </a:p>
            </p:txBody>
          </p:sp>
          <p:sp>
            <p:nvSpPr>
              <p:cNvPr id="14" name="CasellaDiTesto 13"/>
              <p:cNvSpPr txBox="1"/>
              <p:nvPr/>
            </p:nvSpPr>
            <p:spPr>
              <a:xfrm>
                <a:off x="7885167" y="950611"/>
                <a:ext cx="532874" cy="2088232"/>
              </a:xfrm>
              <a:prstGeom prst="rect">
                <a:avLst/>
              </a:prstGeom>
              <a:noFill/>
            </p:spPr>
            <p:txBody>
              <a:bodyPr vert="vert" wrap="square" rtlCol="0">
                <a:spAutoFit/>
              </a:bodyPr>
              <a:lstStyle/>
              <a:p>
                <a:r>
                  <a:rPr lang="en-US" b="1" dirty="0">
                    <a:solidFill>
                      <a:srgbClr val="E329A5"/>
                    </a:solidFill>
                  </a:rPr>
                  <a:t>Simulations</a:t>
                </a:r>
              </a:p>
            </p:txBody>
          </p:sp>
        </p:grpSp>
        <p:grpSp>
          <p:nvGrpSpPr>
            <p:cNvPr id="7" name="Gruppo 6"/>
            <p:cNvGrpSpPr/>
            <p:nvPr/>
          </p:nvGrpSpPr>
          <p:grpSpPr>
            <a:xfrm>
              <a:off x="4148382" y="3771042"/>
              <a:ext cx="4385487" cy="1602174"/>
              <a:chOff x="4148382" y="3771042"/>
              <a:chExt cx="4385487" cy="1602174"/>
            </a:xfrm>
          </p:grpSpPr>
          <p:sp>
            <p:nvSpPr>
              <p:cNvPr id="11" name="Rettangolo 10"/>
              <p:cNvSpPr/>
              <p:nvPr/>
            </p:nvSpPr>
            <p:spPr>
              <a:xfrm>
                <a:off x="6452638" y="3771042"/>
                <a:ext cx="2081231" cy="1602174"/>
              </a:xfrm>
              <a:prstGeom prst="rect">
                <a:avLst/>
              </a:prstGeom>
              <a:noFill/>
              <a:ln w="38100">
                <a:solidFill>
                  <a:srgbClr val="E329A5"/>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rgbClr val="E329A5"/>
                  </a:solidFill>
                </a:endParaRPr>
              </a:p>
            </p:txBody>
          </p:sp>
          <p:sp>
            <p:nvSpPr>
              <p:cNvPr id="12" name="CasellaDiTesto 11"/>
              <p:cNvSpPr txBox="1"/>
              <p:nvPr/>
            </p:nvSpPr>
            <p:spPr>
              <a:xfrm>
                <a:off x="4148382" y="4248963"/>
                <a:ext cx="2304256" cy="646331"/>
              </a:xfrm>
              <a:prstGeom prst="rect">
                <a:avLst/>
              </a:prstGeom>
              <a:noFill/>
            </p:spPr>
            <p:txBody>
              <a:bodyPr wrap="square" rtlCol="0">
                <a:spAutoFit/>
              </a:bodyPr>
              <a:lstStyle/>
              <a:p>
                <a:pPr algn="ctr"/>
                <a:r>
                  <a:rPr lang="en-US" b="1" dirty="0">
                    <a:solidFill>
                      <a:srgbClr val="E329A5"/>
                    </a:solidFill>
                  </a:rPr>
                  <a:t>Model selection and quality control</a:t>
                </a:r>
              </a:p>
            </p:txBody>
          </p:sp>
        </p:grpSp>
        <p:grpSp>
          <p:nvGrpSpPr>
            <p:cNvPr id="8" name="Gruppo 7"/>
            <p:cNvGrpSpPr/>
            <p:nvPr/>
          </p:nvGrpSpPr>
          <p:grpSpPr>
            <a:xfrm>
              <a:off x="2987824" y="5255826"/>
              <a:ext cx="4385487" cy="1602174"/>
              <a:chOff x="4148382" y="3771042"/>
              <a:chExt cx="4385487" cy="1602174"/>
            </a:xfrm>
          </p:grpSpPr>
          <p:sp>
            <p:nvSpPr>
              <p:cNvPr id="9" name="Rettangolo 8"/>
              <p:cNvSpPr/>
              <p:nvPr/>
            </p:nvSpPr>
            <p:spPr>
              <a:xfrm>
                <a:off x="6452638" y="3771042"/>
                <a:ext cx="2081231" cy="1602174"/>
              </a:xfrm>
              <a:prstGeom prst="rect">
                <a:avLst/>
              </a:prstGeom>
              <a:noFill/>
              <a:ln w="38100">
                <a:solidFill>
                  <a:srgbClr val="E329A5"/>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rgbClr val="E329A5"/>
                  </a:solidFill>
                </a:endParaRPr>
              </a:p>
            </p:txBody>
          </p:sp>
          <p:sp>
            <p:nvSpPr>
              <p:cNvPr id="10" name="CasellaDiTesto 9"/>
              <p:cNvSpPr txBox="1"/>
              <p:nvPr/>
            </p:nvSpPr>
            <p:spPr>
              <a:xfrm>
                <a:off x="4148382" y="4248963"/>
                <a:ext cx="2304256" cy="646331"/>
              </a:xfrm>
              <a:prstGeom prst="rect">
                <a:avLst/>
              </a:prstGeom>
              <a:noFill/>
            </p:spPr>
            <p:txBody>
              <a:bodyPr wrap="square" rtlCol="0">
                <a:spAutoFit/>
              </a:bodyPr>
              <a:lstStyle/>
              <a:p>
                <a:pPr algn="ctr"/>
                <a:r>
                  <a:rPr lang="en-US" b="1" dirty="0">
                    <a:solidFill>
                      <a:srgbClr val="E329A5"/>
                    </a:solidFill>
                  </a:rPr>
                  <a:t>Parameter estimation and quality control</a:t>
                </a:r>
              </a:p>
            </p:txBody>
          </p:sp>
        </p:grpSp>
      </p:grpSp>
      <p:sp>
        <p:nvSpPr>
          <p:cNvPr id="3" name="CasellaDiTesto 2"/>
          <p:cNvSpPr txBox="1"/>
          <p:nvPr/>
        </p:nvSpPr>
        <p:spPr>
          <a:xfrm>
            <a:off x="3873260" y="5899511"/>
            <a:ext cx="2987824" cy="276999"/>
          </a:xfrm>
          <a:prstGeom prst="rect">
            <a:avLst/>
          </a:prstGeom>
          <a:noFill/>
        </p:spPr>
        <p:txBody>
          <a:bodyPr wrap="square" rtlCol="0">
            <a:spAutoFit/>
          </a:bodyPr>
          <a:lstStyle/>
          <a:p>
            <a:pPr algn="ctr"/>
            <a:r>
              <a:rPr lang="en-US" sz="1200" dirty="0"/>
              <a:t>from  </a:t>
            </a:r>
            <a:r>
              <a:rPr lang="en-US" sz="1200" dirty="0" err="1"/>
              <a:t>Bertorelle</a:t>
            </a:r>
            <a:r>
              <a:rPr lang="en-US" sz="1200" dirty="0"/>
              <a:t>, </a:t>
            </a:r>
            <a:r>
              <a:rPr lang="en-US" sz="1200" dirty="0" err="1"/>
              <a:t>Benazzo</a:t>
            </a:r>
            <a:r>
              <a:rPr lang="en-US" sz="1200" dirty="0"/>
              <a:t> and Mona, 2010</a:t>
            </a:r>
          </a:p>
        </p:txBody>
      </p:sp>
      <p:sp>
        <p:nvSpPr>
          <p:cNvPr id="15" name="Rettangolo 14"/>
          <p:cNvSpPr/>
          <p:nvPr/>
        </p:nvSpPr>
        <p:spPr>
          <a:xfrm>
            <a:off x="5299713" y="1049692"/>
            <a:ext cx="3450567" cy="3477875"/>
          </a:xfrm>
          <a:prstGeom prst="rect">
            <a:avLst/>
          </a:prstGeom>
        </p:spPr>
        <p:txBody>
          <a:bodyPr wrap="square">
            <a:spAutoFit/>
          </a:bodyPr>
          <a:lstStyle/>
          <a:p>
            <a:pPr marL="342900" indent="-342900">
              <a:buFont typeface="Arial" panose="020B0604020202020204" pitchFamily="34" charset="0"/>
              <a:buChar char="•"/>
            </a:pPr>
            <a:r>
              <a:rPr lang="en-US" sz="2000" dirty="0"/>
              <a:t>Probabilistic comparison of different models of evolution accounting for the observed variation</a:t>
            </a:r>
          </a:p>
          <a:p>
            <a:endParaRPr lang="en-US" sz="2000" dirty="0"/>
          </a:p>
          <a:p>
            <a:pPr marL="342900" indent="-342900">
              <a:buFont typeface="Arial" panose="020B0604020202020204" pitchFamily="34" charset="0"/>
              <a:buChar char="•"/>
            </a:pPr>
            <a:r>
              <a:rPr lang="en-US" sz="2000" dirty="0"/>
              <a:t>Simultaneous estimation of demographic and evolutionary parameter</a:t>
            </a:r>
          </a:p>
          <a:p>
            <a:endParaRPr lang="en-US" sz="2000" dirty="0"/>
          </a:p>
          <a:p>
            <a:pPr marL="342900" indent="-342900">
              <a:buFont typeface="Arial" panose="020B0604020202020204" pitchFamily="34" charset="0"/>
              <a:buChar char="•"/>
            </a:pPr>
            <a:r>
              <a:rPr lang="en-US" sz="2000" dirty="0"/>
              <a:t>Quantitative evaluation of the results credibility</a:t>
            </a:r>
          </a:p>
        </p:txBody>
      </p:sp>
    </p:spTree>
    <p:extLst>
      <p:ext uri="{BB962C8B-B14F-4D97-AF65-F5344CB8AC3E}">
        <p14:creationId xmlns:p14="http://schemas.microsoft.com/office/powerpoint/2010/main" val="15507903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o 1"/>
          <p:cNvGrpSpPr/>
          <p:nvPr/>
        </p:nvGrpSpPr>
        <p:grpSpPr>
          <a:xfrm>
            <a:off x="5002619" y="675080"/>
            <a:ext cx="3630017" cy="3312368"/>
            <a:chOff x="4788024" y="620688"/>
            <a:chExt cx="3630017" cy="3312368"/>
          </a:xfrm>
        </p:grpSpPr>
        <p:pic>
          <p:nvPicPr>
            <p:cNvPr id="3" name="Immagine 2" descr="ABC.tif"/>
            <p:cNvPicPr>
              <a:picLocks noChangeAspect="1"/>
            </p:cNvPicPr>
            <p:nvPr/>
          </p:nvPicPr>
          <p:blipFill>
            <a:blip r:embed="rId2" cstate="print"/>
            <a:srcRect b="46274"/>
            <a:stretch>
              <a:fillRect/>
            </a:stretch>
          </p:blipFill>
          <p:spPr>
            <a:xfrm>
              <a:off x="5036354" y="620688"/>
              <a:ext cx="3313198" cy="3312368"/>
            </a:xfrm>
            <a:prstGeom prst="rect">
              <a:avLst/>
            </a:prstGeom>
          </p:spPr>
        </p:pic>
        <p:grpSp>
          <p:nvGrpSpPr>
            <p:cNvPr id="4" name="Gruppo 11"/>
            <p:cNvGrpSpPr/>
            <p:nvPr/>
          </p:nvGrpSpPr>
          <p:grpSpPr>
            <a:xfrm>
              <a:off x="4788024" y="620688"/>
              <a:ext cx="3630017" cy="2448272"/>
              <a:chOff x="4788024" y="620688"/>
              <a:chExt cx="3630017" cy="2448272"/>
            </a:xfrm>
          </p:grpSpPr>
          <p:sp>
            <p:nvSpPr>
              <p:cNvPr id="5" name="Rettangolo 4"/>
              <p:cNvSpPr/>
              <p:nvPr/>
            </p:nvSpPr>
            <p:spPr>
              <a:xfrm>
                <a:off x="4788024" y="620688"/>
                <a:ext cx="3168352" cy="2448272"/>
              </a:xfrm>
              <a:prstGeom prst="rect">
                <a:avLst/>
              </a:prstGeom>
              <a:noFill/>
              <a:ln w="38100">
                <a:solidFill>
                  <a:srgbClr val="E329A5"/>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rgbClr val="E329A5"/>
                  </a:solidFill>
                </a:endParaRPr>
              </a:p>
            </p:txBody>
          </p:sp>
          <p:sp>
            <p:nvSpPr>
              <p:cNvPr id="6" name="CasellaDiTesto 3"/>
              <p:cNvSpPr txBox="1"/>
              <p:nvPr/>
            </p:nvSpPr>
            <p:spPr>
              <a:xfrm>
                <a:off x="7956376" y="950611"/>
                <a:ext cx="461665" cy="2088232"/>
              </a:xfrm>
              <a:prstGeom prst="rect">
                <a:avLst/>
              </a:prstGeom>
              <a:noFill/>
            </p:spPr>
            <p:txBody>
              <a:bodyPr vert="vert" wrap="square" rtlCol="0">
                <a:spAutoFit/>
              </a:bodyPr>
              <a:lstStyle/>
              <a:p>
                <a:r>
                  <a:rPr lang="en-US" b="1" dirty="0">
                    <a:solidFill>
                      <a:srgbClr val="E329A5"/>
                    </a:solidFill>
                  </a:rPr>
                  <a:t>Simulations</a:t>
                </a:r>
              </a:p>
            </p:txBody>
          </p:sp>
        </p:grpSp>
      </p:grpSp>
      <p:grpSp>
        <p:nvGrpSpPr>
          <p:cNvPr id="12" name="Gruppo 11"/>
          <p:cNvGrpSpPr/>
          <p:nvPr/>
        </p:nvGrpSpPr>
        <p:grpSpPr>
          <a:xfrm>
            <a:off x="201104" y="2213013"/>
            <a:ext cx="4681447" cy="2932298"/>
            <a:chOff x="201104" y="2049119"/>
            <a:chExt cx="4681447" cy="2932298"/>
          </a:xfrm>
        </p:grpSpPr>
        <p:grpSp>
          <p:nvGrpSpPr>
            <p:cNvPr id="7" name="Gruppo 6"/>
            <p:cNvGrpSpPr/>
            <p:nvPr/>
          </p:nvGrpSpPr>
          <p:grpSpPr>
            <a:xfrm>
              <a:off x="201104" y="2049119"/>
              <a:ext cx="4681447" cy="2526317"/>
              <a:chOff x="1788364" y="1966823"/>
              <a:chExt cx="5797985" cy="3311320"/>
            </a:xfrm>
          </p:grpSpPr>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8364" y="1966823"/>
                <a:ext cx="2933324" cy="3236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5909" y="1966823"/>
                <a:ext cx="2850440" cy="3311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0" name="CasellaDiTesto 9"/>
            <p:cNvSpPr txBox="1"/>
            <p:nvPr/>
          </p:nvSpPr>
          <p:spPr>
            <a:xfrm>
              <a:off x="617579" y="4517150"/>
              <a:ext cx="1239442" cy="461665"/>
            </a:xfrm>
            <a:prstGeom prst="rect">
              <a:avLst/>
            </a:prstGeom>
            <a:noFill/>
          </p:spPr>
          <p:txBody>
            <a:bodyPr wrap="none" rtlCol="0">
              <a:spAutoFit/>
            </a:bodyPr>
            <a:lstStyle/>
            <a:p>
              <a:r>
                <a:rPr lang="en-US" sz="2400" b="1" dirty="0">
                  <a:solidFill>
                    <a:schemeClr val="tx2">
                      <a:lumMod val="60000"/>
                      <a:lumOff val="40000"/>
                    </a:schemeClr>
                  </a:solidFill>
                </a:rPr>
                <a:t>Model 1</a:t>
              </a:r>
            </a:p>
          </p:txBody>
        </p:sp>
        <p:sp>
          <p:nvSpPr>
            <p:cNvPr id="11" name="CasellaDiTesto 10"/>
            <p:cNvSpPr txBox="1"/>
            <p:nvPr/>
          </p:nvSpPr>
          <p:spPr>
            <a:xfrm>
              <a:off x="3028474" y="4519752"/>
              <a:ext cx="1239442" cy="461665"/>
            </a:xfrm>
            <a:prstGeom prst="rect">
              <a:avLst/>
            </a:prstGeom>
            <a:noFill/>
          </p:spPr>
          <p:txBody>
            <a:bodyPr wrap="none" rtlCol="0">
              <a:spAutoFit/>
            </a:bodyPr>
            <a:lstStyle/>
            <a:p>
              <a:r>
                <a:rPr lang="en-US" sz="2400" b="1" dirty="0">
                  <a:solidFill>
                    <a:srgbClr val="E7A829"/>
                  </a:solidFill>
                </a:rPr>
                <a:t>Model 2</a:t>
              </a:r>
            </a:p>
          </p:txBody>
        </p:sp>
      </p:grpSp>
    </p:spTree>
    <p:extLst>
      <p:ext uri="{BB962C8B-B14F-4D97-AF65-F5344CB8AC3E}">
        <p14:creationId xmlns:p14="http://schemas.microsoft.com/office/powerpoint/2010/main" val="15507903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uppo 44"/>
          <p:cNvGrpSpPr/>
          <p:nvPr/>
        </p:nvGrpSpPr>
        <p:grpSpPr>
          <a:xfrm>
            <a:off x="129395" y="2128220"/>
            <a:ext cx="4537509" cy="2932298"/>
            <a:chOff x="345042" y="2049119"/>
            <a:chExt cx="4537509" cy="2932298"/>
          </a:xfrm>
        </p:grpSpPr>
        <p:grpSp>
          <p:nvGrpSpPr>
            <p:cNvPr id="46" name="Gruppo 45"/>
            <p:cNvGrpSpPr/>
            <p:nvPr/>
          </p:nvGrpSpPr>
          <p:grpSpPr>
            <a:xfrm>
              <a:off x="345042" y="2049119"/>
              <a:ext cx="4537509" cy="2526317"/>
              <a:chOff x="1966632" y="1966823"/>
              <a:chExt cx="5619717" cy="3311320"/>
            </a:xfrm>
          </p:grpSpPr>
          <p:pic>
            <p:nvPicPr>
              <p:cNvPr id="5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5909" y="1966823"/>
                <a:ext cx="2850440" cy="3311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6077"/>
              <a:stretch/>
            </p:blipFill>
            <p:spPr bwMode="auto">
              <a:xfrm>
                <a:off x="1966632" y="1966823"/>
                <a:ext cx="2755056" cy="3236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7" name="CasellaDiTesto 46"/>
            <p:cNvSpPr txBox="1"/>
            <p:nvPr/>
          </p:nvSpPr>
          <p:spPr>
            <a:xfrm>
              <a:off x="617579" y="4517150"/>
              <a:ext cx="1239442" cy="461665"/>
            </a:xfrm>
            <a:prstGeom prst="rect">
              <a:avLst/>
            </a:prstGeom>
            <a:noFill/>
          </p:spPr>
          <p:txBody>
            <a:bodyPr wrap="none" rtlCol="0">
              <a:spAutoFit/>
            </a:bodyPr>
            <a:lstStyle/>
            <a:p>
              <a:r>
                <a:rPr lang="en-US" sz="2400" b="1" dirty="0">
                  <a:solidFill>
                    <a:schemeClr val="tx2">
                      <a:lumMod val="60000"/>
                      <a:lumOff val="40000"/>
                    </a:schemeClr>
                  </a:solidFill>
                </a:rPr>
                <a:t>Model 1</a:t>
              </a:r>
            </a:p>
          </p:txBody>
        </p:sp>
        <p:sp>
          <p:nvSpPr>
            <p:cNvPr id="48" name="CasellaDiTesto 47"/>
            <p:cNvSpPr txBox="1"/>
            <p:nvPr/>
          </p:nvSpPr>
          <p:spPr>
            <a:xfrm>
              <a:off x="3028474" y="4519752"/>
              <a:ext cx="1239442" cy="461665"/>
            </a:xfrm>
            <a:prstGeom prst="rect">
              <a:avLst/>
            </a:prstGeom>
            <a:noFill/>
          </p:spPr>
          <p:txBody>
            <a:bodyPr wrap="none" rtlCol="0">
              <a:spAutoFit/>
            </a:bodyPr>
            <a:lstStyle/>
            <a:p>
              <a:r>
                <a:rPr lang="en-US" sz="2400" b="1" dirty="0">
                  <a:solidFill>
                    <a:schemeClr val="accent6">
                      <a:lumMod val="75000"/>
                    </a:schemeClr>
                  </a:solidFill>
                </a:rPr>
                <a:t>Model 2</a:t>
              </a:r>
            </a:p>
          </p:txBody>
        </p:sp>
      </p:grpSp>
      <p:sp>
        <p:nvSpPr>
          <p:cNvPr id="38" name="CasellaDiTesto 37"/>
          <p:cNvSpPr txBox="1"/>
          <p:nvPr/>
        </p:nvSpPr>
        <p:spPr>
          <a:xfrm>
            <a:off x="3104375" y="5060518"/>
            <a:ext cx="899876" cy="461665"/>
          </a:xfrm>
          <a:prstGeom prst="rect">
            <a:avLst/>
          </a:prstGeom>
          <a:noFill/>
        </p:spPr>
        <p:txBody>
          <a:bodyPr wrap="square" rtlCol="0">
            <a:spAutoFit/>
          </a:bodyPr>
          <a:lstStyle/>
          <a:p>
            <a:r>
              <a:rPr lang="en-US" sz="2400" b="1" dirty="0"/>
              <a:t>70%</a:t>
            </a:r>
          </a:p>
        </p:txBody>
      </p:sp>
      <p:grpSp>
        <p:nvGrpSpPr>
          <p:cNvPr id="2" name="Gruppo 1"/>
          <p:cNvGrpSpPr/>
          <p:nvPr/>
        </p:nvGrpSpPr>
        <p:grpSpPr>
          <a:xfrm>
            <a:off x="4597013" y="3391378"/>
            <a:ext cx="4473010" cy="2232245"/>
            <a:chOff x="5149850" y="4437112"/>
            <a:chExt cx="2879725" cy="1452653"/>
          </a:xfrm>
        </p:grpSpPr>
        <p:sp>
          <p:nvSpPr>
            <p:cNvPr id="4" name="Oval 52"/>
            <p:cNvSpPr>
              <a:spLocks noChangeArrowheads="1"/>
            </p:cNvSpPr>
            <p:nvPr/>
          </p:nvSpPr>
          <p:spPr bwMode="auto">
            <a:xfrm>
              <a:off x="5837237" y="5281662"/>
              <a:ext cx="58738" cy="53975"/>
            </a:xfrm>
            <a:prstGeom prst="ellipse">
              <a:avLst/>
            </a:prstGeom>
            <a:solidFill>
              <a:srgbClr val="22242C"/>
            </a:solidFill>
            <a:ln w="9525">
              <a:solidFill>
                <a:srgbClr val="22242C"/>
              </a:solidFill>
              <a:round/>
              <a:headEnd/>
              <a:tailEnd/>
            </a:ln>
          </p:spPr>
          <p:txBody>
            <a:bodyPr wrap="none" anchor="ctr"/>
            <a:lstStyle/>
            <a:p>
              <a:endParaRPr lang="en-US"/>
            </a:p>
          </p:txBody>
        </p:sp>
        <p:sp>
          <p:nvSpPr>
            <p:cNvPr id="5" name="Oval 53"/>
            <p:cNvSpPr>
              <a:spLocks noChangeArrowheads="1"/>
            </p:cNvSpPr>
            <p:nvPr/>
          </p:nvSpPr>
          <p:spPr bwMode="auto">
            <a:xfrm>
              <a:off x="5418137" y="4956225"/>
              <a:ext cx="60325"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6" name="Oval 54"/>
            <p:cNvSpPr>
              <a:spLocks noChangeArrowheads="1"/>
            </p:cNvSpPr>
            <p:nvPr/>
          </p:nvSpPr>
          <p:spPr bwMode="auto">
            <a:xfrm>
              <a:off x="5538787" y="4821287"/>
              <a:ext cx="60325"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7" name="Oval 55"/>
            <p:cNvSpPr>
              <a:spLocks noChangeArrowheads="1"/>
            </p:cNvSpPr>
            <p:nvPr/>
          </p:nvSpPr>
          <p:spPr bwMode="auto">
            <a:xfrm>
              <a:off x="5718175" y="5145137"/>
              <a:ext cx="58737" cy="55563"/>
            </a:xfrm>
            <a:prstGeom prst="ellipse">
              <a:avLst/>
            </a:prstGeom>
            <a:solidFill>
              <a:srgbClr val="EC7000"/>
            </a:solidFill>
            <a:ln w="9525">
              <a:solidFill>
                <a:srgbClr val="EC7000"/>
              </a:solidFill>
              <a:round/>
              <a:headEnd/>
              <a:tailEnd/>
            </a:ln>
          </p:spPr>
          <p:txBody>
            <a:bodyPr wrap="none" anchor="ctr"/>
            <a:lstStyle/>
            <a:p>
              <a:endParaRPr lang="en-US"/>
            </a:p>
          </p:txBody>
        </p:sp>
        <p:sp>
          <p:nvSpPr>
            <p:cNvPr id="8" name="Oval 56"/>
            <p:cNvSpPr>
              <a:spLocks noChangeArrowheads="1"/>
            </p:cNvSpPr>
            <p:nvPr/>
          </p:nvSpPr>
          <p:spPr bwMode="auto">
            <a:xfrm>
              <a:off x="5926137" y="4983212"/>
              <a:ext cx="60325"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9" name="Oval 57"/>
            <p:cNvSpPr>
              <a:spLocks noChangeArrowheads="1"/>
            </p:cNvSpPr>
            <p:nvPr/>
          </p:nvSpPr>
          <p:spPr bwMode="auto">
            <a:xfrm>
              <a:off x="5718175" y="5281662"/>
              <a:ext cx="58737"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10" name="Oval 58"/>
            <p:cNvSpPr>
              <a:spLocks noChangeArrowheads="1"/>
            </p:cNvSpPr>
            <p:nvPr/>
          </p:nvSpPr>
          <p:spPr bwMode="auto">
            <a:xfrm>
              <a:off x="5926137" y="5308650"/>
              <a:ext cx="60325"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11" name="Oval 59"/>
            <p:cNvSpPr>
              <a:spLocks noChangeArrowheads="1"/>
            </p:cNvSpPr>
            <p:nvPr/>
          </p:nvSpPr>
          <p:spPr bwMode="auto">
            <a:xfrm>
              <a:off x="6016625" y="5308650"/>
              <a:ext cx="58737"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12" name="Oval 61"/>
            <p:cNvSpPr>
              <a:spLocks noChangeArrowheads="1"/>
            </p:cNvSpPr>
            <p:nvPr/>
          </p:nvSpPr>
          <p:spPr bwMode="auto">
            <a:xfrm>
              <a:off x="5776912" y="5064175"/>
              <a:ext cx="60325"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13" name="Oval 62"/>
            <p:cNvSpPr>
              <a:spLocks noChangeArrowheads="1"/>
            </p:cNvSpPr>
            <p:nvPr/>
          </p:nvSpPr>
          <p:spPr bwMode="auto">
            <a:xfrm>
              <a:off x="5389562" y="4848275"/>
              <a:ext cx="58738"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14" name="Oval 63"/>
            <p:cNvSpPr>
              <a:spLocks noChangeArrowheads="1"/>
            </p:cNvSpPr>
            <p:nvPr/>
          </p:nvSpPr>
          <p:spPr bwMode="auto">
            <a:xfrm>
              <a:off x="5895975" y="5200700"/>
              <a:ext cx="60325"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15" name="Oval 64"/>
            <p:cNvSpPr>
              <a:spLocks noChangeArrowheads="1"/>
            </p:cNvSpPr>
            <p:nvPr/>
          </p:nvSpPr>
          <p:spPr bwMode="auto">
            <a:xfrm>
              <a:off x="5478462" y="4929237"/>
              <a:ext cx="60325"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16" name="Oval 65"/>
            <p:cNvSpPr>
              <a:spLocks noChangeArrowheads="1"/>
            </p:cNvSpPr>
            <p:nvPr/>
          </p:nvSpPr>
          <p:spPr bwMode="auto">
            <a:xfrm>
              <a:off x="5567362" y="5010200"/>
              <a:ext cx="60325"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17" name="Oval 66"/>
            <p:cNvSpPr>
              <a:spLocks noChangeArrowheads="1"/>
            </p:cNvSpPr>
            <p:nvPr/>
          </p:nvSpPr>
          <p:spPr bwMode="auto">
            <a:xfrm>
              <a:off x="5688012" y="4929237"/>
              <a:ext cx="58738"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18" name="Oval 67"/>
            <p:cNvSpPr>
              <a:spLocks noChangeArrowheads="1"/>
            </p:cNvSpPr>
            <p:nvPr/>
          </p:nvSpPr>
          <p:spPr bwMode="auto">
            <a:xfrm>
              <a:off x="5508625" y="4956225"/>
              <a:ext cx="715962" cy="676275"/>
            </a:xfrm>
            <a:prstGeom prst="ellipse">
              <a:avLst/>
            </a:prstGeom>
            <a:noFill/>
            <a:ln w="19050">
              <a:solidFill>
                <a:srgbClr val="22242C"/>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9" name="Oval 71"/>
            <p:cNvSpPr>
              <a:spLocks noChangeArrowheads="1"/>
            </p:cNvSpPr>
            <p:nvPr/>
          </p:nvSpPr>
          <p:spPr bwMode="auto">
            <a:xfrm>
              <a:off x="6165850" y="5253087"/>
              <a:ext cx="58737" cy="55563"/>
            </a:xfrm>
            <a:prstGeom prst="ellipse">
              <a:avLst/>
            </a:prstGeom>
            <a:solidFill>
              <a:srgbClr val="0070C0"/>
            </a:solidFill>
            <a:ln w="9525">
              <a:solidFill>
                <a:srgbClr val="0070C0"/>
              </a:solidFill>
              <a:round/>
              <a:headEnd/>
              <a:tailEnd/>
            </a:ln>
          </p:spPr>
          <p:txBody>
            <a:bodyPr wrap="none" anchor="ctr"/>
            <a:lstStyle/>
            <a:p>
              <a:endParaRPr lang="en-US">
                <a:solidFill>
                  <a:srgbClr val="0070C0"/>
                </a:solidFill>
              </a:endParaRPr>
            </a:p>
          </p:txBody>
        </p:sp>
        <p:sp>
          <p:nvSpPr>
            <p:cNvPr id="20" name="Oval 75"/>
            <p:cNvSpPr>
              <a:spLocks noChangeArrowheads="1"/>
            </p:cNvSpPr>
            <p:nvPr/>
          </p:nvSpPr>
          <p:spPr bwMode="auto">
            <a:xfrm>
              <a:off x="6224587" y="5145137"/>
              <a:ext cx="60325" cy="55563"/>
            </a:xfrm>
            <a:prstGeom prst="ellipse">
              <a:avLst/>
            </a:prstGeom>
            <a:solidFill>
              <a:srgbClr val="0070C0"/>
            </a:solidFill>
            <a:ln w="9525">
              <a:solidFill>
                <a:srgbClr val="0070C0"/>
              </a:solidFill>
              <a:round/>
              <a:headEnd/>
              <a:tailEnd/>
            </a:ln>
          </p:spPr>
          <p:txBody>
            <a:bodyPr wrap="none" anchor="ctr"/>
            <a:lstStyle/>
            <a:p>
              <a:endParaRPr lang="en-US">
                <a:solidFill>
                  <a:srgbClr val="0070C0"/>
                </a:solidFill>
              </a:endParaRPr>
            </a:p>
          </p:txBody>
        </p:sp>
        <p:sp>
          <p:nvSpPr>
            <p:cNvPr id="21" name="Oval 80"/>
            <p:cNvSpPr>
              <a:spLocks noChangeArrowheads="1"/>
            </p:cNvSpPr>
            <p:nvPr/>
          </p:nvSpPr>
          <p:spPr bwMode="auto">
            <a:xfrm>
              <a:off x="6315075" y="5200700"/>
              <a:ext cx="60325" cy="53975"/>
            </a:xfrm>
            <a:prstGeom prst="ellipse">
              <a:avLst/>
            </a:prstGeom>
            <a:solidFill>
              <a:srgbClr val="0070C0"/>
            </a:solidFill>
            <a:ln w="9525">
              <a:solidFill>
                <a:srgbClr val="0070C0"/>
              </a:solidFill>
              <a:round/>
              <a:headEnd/>
              <a:tailEnd/>
            </a:ln>
          </p:spPr>
          <p:txBody>
            <a:bodyPr wrap="none" anchor="ctr"/>
            <a:lstStyle/>
            <a:p>
              <a:endParaRPr lang="en-US">
                <a:solidFill>
                  <a:srgbClr val="0070C0"/>
                </a:solidFill>
              </a:endParaRPr>
            </a:p>
          </p:txBody>
        </p:sp>
        <p:sp>
          <p:nvSpPr>
            <p:cNvPr id="22" name="Oval 81"/>
            <p:cNvSpPr>
              <a:spLocks noChangeArrowheads="1"/>
            </p:cNvSpPr>
            <p:nvPr/>
          </p:nvSpPr>
          <p:spPr bwMode="auto">
            <a:xfrm>
              <a:off x="6403975" y="5281662"/>
              <a:ext cx="60325" cy="53975"/>
            </a:xfrm>
            <a:prstGeom prst="ellipse">
              <a:avLst/>
            </a:prstGeom>
            <a:solidFill>
              <a:srgbClr val="0070C0"/>
            </a:solidFill>
            <a:ln w="9525">
              <a:solidFill>
                <a:srgbClr val="0070C0"/>
              </a:solidFill>
              <a:round/>
              <a:headEnd/>
              <a:tailEnd/>
            </a:ln>
          </p:spPr>
          <p:txBody>
            <a:bodyPr wrap="none" anchor="ctr"/>
            <a:lstStyle/>
            <a:p>
              <a:endParaRPr lang="en-US">
                <a:solidFill>
                  <a:srgbClr val="0070C0"/>
                </a:solidFill>
              </a:endParaRPr>
            </a:p>
          </p:txBody>
        </p:sp>
        <p:sp>
          <p:nvSpPr>
            <p:cNvPr id="23" name="Oval 82"/>
            <p:cNvSpPr>
              <a:spLocks noChangeArrowheads="1"/>
            </p:cNvSpPr>
            <p:nvPr/>
          </p:nvSpPr>
          <p:spPr bwMode="auto">
            <a:xfrm>
              <a:off x="6403975" y="5091162"/>
              <a:ext cx="60325" cy="53975"/>
            </a:xfrm>
            <a:prstGeom prst="ellipse">
              <a:avLst/>
            </a:prstGeom>
            <a:solidFill>
              <a:srgbClr val="0070C0"/>
            </a:solidFill>
            <a:ln w="9525">
              <a:solidFill>
                <a:srgbClr val="0070C0"/>
              </a:solidFill>
              <a:round/>
              <a:headEnd/>
              <a:tailEnd/>
            </a:ln>
          </p:spPr>
          <p:txBody>
            <a:bodyPr wrap="none" anchor="ctr"/>
            <a:lstStyle/>
            <a:p>
              <a:endParaRPr lang="en-US">
                <a:solidFill>
                  <a:srgbClr val="0070C0"/>
                </a:solidFill>
              </a:endParaRPr>
            </a:p>
          </p:txBody>
        </p:sp>
        <p:sp>
          <p:nvSpPr>
            <p:cNvPr id="24" name="Oval 83"/>
            <p:cNvSpPr>
              <a:spLocks noChangeArrowheads="1"/>
            </p:cNvSpPr>
            <p:nvPr/>
          </p:nvSpPr>
          <p:spPr bwMode="auto">
            <a:xfrm>
              <a:off x="6315075" y="5064175"/>
              <a:ext cx="60325" cy="53975"/>
            </a:xfrm>
            <a:prstGeom prst="ellipse">
              <a:avLst/>
            </a:prstGeom>
            <a:solidFill>
              <a:srgbClr val="0070C0"/>
            </a:solidFill>
            <a:ln w="9525">
              <a:solidFill>
                <a:srgbClr val="0070C0"/>
              </a:solidFill>
              <a:round/>
              <a:headEnd/>
              <a:tailEnd/>
            </a:ln>
          </p:spPr>
          <p:txBody>
            <a:bodyPr wrap="none" anchor="ctr"/>
            <a:lstStyle/>
            <a:p>
              <a:endParaRPr lang="en-US">
                <a:solidFill>
                  <a:srgbClr val="0070C0"/>
                </a:solidFill>
              </a:endParaRPr>
            </a:p>
          </p:txBody>
        </p:sp>
        <p:sp>
          <p:nvSpPr>
            <p:cNvPr id="25" name="Oval 84"/>
            <p:cNvSpPr>
              <a:spLocks noChangeArrowheads="1"/>
            </p:cNvSpPr>
            <p:nvPr/>
          </p:nvSpPr>
          <p:spPr bwMode="auto">
            <a:xfrm>
              <a:off x="6523037" y="5037187"/>
              <a:ext cx="60325" cy="53975"/>
            </a:xfrm>
            <a:prstGeom prst="ellipse">
              <a:avLst/>
            </a:prstGeom>
            <a:solidFill>
              <a:srgbClr val="0070C0"/>
            </a:solidFill>
            <a:ln w="9525">
              <a:solidFill>
                <a:srgbClr val="0070C0"/>
              </a:solidFill>
              <a:round/>
              <a:headEnd/>
              <a:tailEnd/>
            </a:ln>
          </p:spPr>
          <p:txBody>
            <a:bodyPr wrap="none" anchor="ctr"/>
            <a:lstStyle/>
            <a:p>
              <a:endParaRPr lang="en-US">
                <a:solidFill>
                  <a:srgbClr val="0070C0"/>
                </a:solidFill>
              </a:endParaRPr>
            </a:p>
          </p:txBody>
        </p:sp>
        <p:sp>
          <p:nvSpPr>
            <p:cNvPr id="26" name="Oval 85"/>
            <p:cNvSpPr>
              <a:spLocks noChangeArrowheads="1"/>
            </p:cNvSpPr>
            <p:nvPr/>
          </p:nvSpPr>
          <p:spPr bwMode="auto">
            <a:xfrm>
              <a:off x="6583362" y="5118150"/>
              <a:ext cx="60325" cy="55562"/>
            </a:xfrm>
            <a:prstGeom prst="ellipse">
              <a:avLst/>
            </a:prstGeom>
            <a:solidFill>
              <a:srgbClr val="0070C0"/>
            </a:solidFill>
            <a:ln w="9525">
              <a:solidFill>
                <a:srgbClr val="0070C0"/>
              </a:solidFill>
              <a:round/>
              <a:headEnd/>
              <a:tailEnd/>
            </a:ln>
          </p:spPr>
          <p:txBody>
            <a:bodyPr wrap="none" anchor="ctr"/>
            <a:lstStyle/>
            <a:p>
              <a:endParaRPr lang="en-US">
                <a:solidFill>
                  <a:srgbClr val="0070C0"/>
                </a:solidFill>
              </a:endParaRPr>
            </a:p>
          </p:txBody>
        </p:sp>
        <p:sp>
          <p:nvSpPr>
            <p:cNvPr id="27" name="Oval 86"/>
            <p:cNvSpPr>
              <a:spLocks noChangeArrowheads="1"/>
            </p:cNvSpPr>
            <p:nvPr/>
          </p:nvSpPr>
          <p:spPr bwMode="auto">
            <a:xfrm>
              <a:off x="6105525" y="5118150"/>
              <a:ext cx="60325" cy="55562"/>
            </a:xfrm>
            <a:prstGeom prst="ellipse">
              <a:avLst/>
            </a:prstGeom>
            <a:solidFill>
              <a:srgbClr val="0070C0"/>
            </a:solidFill>
            <a:ln w="9525">
              <a:solidFill>
                <a:srgbClr val="0070C0"/>
              </a:solidFill>
              <a:round/>
              <a:headEnd/>
              <a:tailEnd/>
            </a:ln>
          </p:spPr>
          <p:txBody>
            <a:bodyPr wrap="none" anchor="ctr"/>
            <a:lstStyle/>
            <a:p>
              <a:endParaRPr lang="en-US">
                <a:solidFill>
                  <a:srgbClr val="0070C0"/>
                </a:solidFill>
              </a:endParaRPr>
            </a:p>
          </p:txBody>
        </p:sp>
        <p:sp>
          <p:nvSpPr>
            <p:cNvPr id="28" name="Oval 87"/>
            <p:cNvSpPr>
              <a:spLocks noChangeArrowheads="1"/>
            </p:cNvSpPr>
            <p:nvPr/>
          </p:nvSpPr>
          <p:spPr bwMode="auto">
            <a:xfrm>
              <a:off x="6673850" y="5200700"/>
              <a:ext cx="58737" cy="53975"/>
            </a:xfrm>
            <a:prstGeom prst="ellipse">
              <a:avLst/>
            </a:prstGeom>
            <a:solidFill>
              <a:srgbClr val="0070C0"/>
            </a:solidFill>
            <a:ln w="9525">
              <a:solidFill>
                <a:srgbClr val="0070C0"/>
              </a:solidFill>
              <a:round/>
              <a:headEnd/>
              <a:tailEnd/>
            </a:ln>
          </p:spPr>
          <p:txBody>
            <a:bodyPr wrap="none" anchor="ctr"/>
            <a:lstStyle/>
            <a:p>
              <a:endParaRPr lang="en-US">
                <a:solidFill>
                  <a:srgbClr val="0070C0"/>
                </a:solidFill>
              </a:endParaRPr>
            </a:p>
          </p:txBody>
        </p:sp>
        <p:sp>
          <p:nvSpPr>
            <p:cNvPr id="29" name="Oval 88"/>
            <p:cNvSpPr>
              <a:spLocks noChangeArrowheads="1"/>
            </p:cNvSpPr>
            <p:nvPr/>
          </p:nvSpPr>
          <p:spPr bwMode="auto">
            <a:xfrm>
              <a:off x="6762750" y="5281662"/>
              <a:ext cx="60325" cy="53975"/>
            </a:xfrm>
            <a:prstGeom prst="ellipse">
              <a:avLst/>
            </a:prstGeom>
            <a:solidFill>
              <a:srgbClr val="0070C0"/>
            </a:solidFill>
            <a:ln w="9525">
              <a:solidFill>
                <a:srgbClr val="0070C0"/>
              </a:solidFill>
              <a:round/>
              <a:headEnd/>
              <a:tailEnd/>
            </a:ln>
          </p:spPr>
          <p:txBody>
            <a:bodyPr wrap="none" anchor="ctr"/>
            <a:lstStyle/>
            <a:p>
              <a:endParaRPr lang="en-US">
                <a:solidFill>
                  <a:srgbClr val="0070C0"/>
                </a:solidFill>
              </a:endParaRPr>
            </a:p>
          </p:txBody>
        </p:sp>
        <p:sp>
          <p:nvSpPr>
            <p:cNvPr id="30" name="Oval 89"/>
            <p:cNvSpPr>
              <a:spLocks noChangeArrowheads="1"/>
            </p:cNvSpPr>
            <p:nvPr/>
          </p:nvSpPr>
          <p:spPr bwMode="auto">
            <a:xfrm>
              <a:off x="6403975" y="5200700"/>
              <a:ext cx="60325" cy="53975"/>
            </a:xfrm>
            <a:prstGeom prst="ellipse">
              <a:avLst/>
            </a:prstGeom>
            <a:solidFill>
              <a:srgbClr val="0070C0"/>
            </a:solidFill>
            <a:ln w="9525">
              <a:solidFill>
                <a:srgbClr val="0070C0"/>
              </a:solidFill>
              <a:round/>
              <a:headEnd/>
              <a:tailEnd/>
            </a:ln>
          </p:spPr>
          <p:txBody>
            <a:bodyPr wrap="none" anchor="ctr"/>
            <a:lstStyle/>
            <a:p>
              <a:endParaRPr lang="en-US">
                <a:solidFill>
                  <a:srgbClr val="0070C0"/>
                </a:solidFill>
              </a:endParaRPr>
            </a:p>
          </p:txBody>
        </p:sp>
        <p:sp>
          <p:nvSpPr>
            <p:cNvPr id="31" name="Oval 90"/>
            <p:cNvSpPr>
              <a:spLocks noChangeArrowheads="1"/>
            </p:cNvSpPr>
            <p:nvPr/>
          </p:nvSpPr>
          <p:spPr bwMode="auto">
            <a:xfrm>
              <a:off x="6375400" y="5010200"/>
              <a:ext cx="58737" cy="53975"/>
            </a:xfrm>
            <a:prstGeom prst="ellipse">
              <a:avLst/>
            </a:prstGeom>
            <a:solidFill>
              <a:srgbClr val="0070C0"/>
            </a:solidFill>
            <a:ln w="9525">
              <a:solidFill>
                <a:srgbClr val="0070C0"/>
              </a:solidFill>
              <a:round/>
              <a:headEnd/>
              <a:tailEnd/>
            </a:ln>
          </p:spPr>
          <p:txBody>
            <a:bodyPr wrap="none" anchor="ctr"/>
            <a:lstStyle/>
            <a:p>
              <a:endParaRPr lang="en-US">
                <a:solidFill>
                  <a:srgbClr val="0070C0"/>
                </a:solidFill>
              </a:endParaRPr>
            </a:p>
          </p:txBody>
        </p:sp>
        <p:sp>
          <p:nvSpPr>
            <p:cNvPr id="32" name="Oval 91"/>
            <p:cNvSpPr>
              <a:spLocks noChangeArrowheads="1"/>
            </p:cNvSpPr>
            <p:nvPr/>
          </p:nvSpPr>
          <p:spPr bwMode="auto">
            <a:xfrm>
              <a:off x="6224587" y="5037187"/>
              <a:ext cx="60325" cy="53975"/>
            </a:xfrm>
            <a:prstGeom prst="ellipse">
              <a:avLst/>
            </a:prstGeom>
            <a:solidFill>
              <a:srgbClr val="0070C0"/>
            </a:solidFill>
            <a:ln w="9525">
              <a:solidFill>
                <a:srgbClr val="0070C0"/>
              </a:solidFill>
              <a:round/>
              <a:headEnd/>
              <a:tailEnd/>
            </a:ln>
          </p:spPr>
          <p:txBody>
            <a:bodyPr wrap="none" anchor="ctr"/>
            <a:lstStyle/>
            <a:p>
              <a:endParaRPr lang="en-US">
                <a:solidFill>
                  <a:srgbClr val="0070C0"/>
                </a:solidFill>
              </a:endParaRPr>
            </a:p>
          </p:txBody>
        </p:sp>
        <p:sp>
          <p:nvSpPr>
            <p:cNvPr id="33" name="Oval 92"/>
            <p:cNvSpPr>
              <a:spLocks noChangeArrowheads="1"/>
            </p:cNvSpPr>
            <p:nvPr/>
          </p:nvSpPr>
          <p:spPr bwMode="auto">
            <a:xfrm>
              <a:off x="5986462" y="5091162"/>
              <a:ext cx="60325" cy="53975"/>
            </a:xfrm>
            <a:prstGeom prst="ellipse">
              <a:avLst/>
            </a:prstGeom>
            <a:solidFill>
              <a:srgbClr val="0070C0"/>
            </a:solidFill>
            <a:ln w="9525">
              <a:solidFill>
                <a:srgbClr val="0070C0"/>
              </a:solidFill>
              <a:round/>
              <a:headEnd/>
              <a:tailEnd/>
            </a:ln>
          </p:spPr>
          <p:txBody>
            <a:bodyPr wrap="none" anchor="ctr"/>
            <a:lstStyle/>
            <a:p>
              <a:endParaRPr lang="en-US">
                <a:solidFill>
                  <a:srgbClr val="0070C0"/>
                </a:solidFill>
              </a:endParaRPr>
            </a:p>
          </p:txBody>
        </p:sp>
        <p:sp>
          <p:nvSpPr>
            <p:cNvPr id="34" name="Text Box 93"/>
            <p:cNvSpPr txBox="1">
              <a:spLocks noChangeArrowheads="1"/>
            </p:cNvSpPr>
            <p:nvPr/>
          </p:nvSpPr>
          <p:spPr bwMode="auto">
            <a:xfrm>
              <a:off x="5288926" y="5649419"/>
              <a:ext cx="1290017" cy="240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it-IT" b="1" dirty="0" err="1">
                  <a:solidFill>
                    <a:srgbClr val="22242C"/>
                  </a:solidFill>
                  <a:latin typeface="+mn-lt"/>
                </a:rPr>
                <a:t>Observed</a:t>
              </a:r>
              <a:r>
                <a:rPr lang="it-IT" b="1" dirty="0">
                  <a:solidFill>
                    <a:srgbClr val="22242C"/>
                  </a:solidFill>
                  <a:latin typeface="+mn-lt"/>
                </a:rPr>
                <a:t> </a:t>
              </a:r>
              <a:r>
                <a:rPr lang="it-IT" b="1" dirty="0" err="1">
                  <a:solidFill>
                    <a:srgbClr val="22242C"/>
                  </a:solidFill>
                  <a:latin typeface="+mn-lt"/>
                </a:rPr>
                <a:t>variation</a:t>
              </a:r>
              <a:endParaRPr lang="it-IT" b="1" dirty="0">
                <a:solidFill>
                  <a:srgbClr val="22242C"/>
                </a:solidFill>
                <a:latin typeface="+mn-lt"/>
              </a:endParaRPr>
            </a:p>
          </p:txBody>
        </p:sp>
        <p:sp>
          <p:nvSpPr>
            <p:cNvPr id="35" name="Line 94"/>
            <p:cNvSpPr>
              <a:spLocks noChangeShapeType="1"/>
            </p:cNvSpPr>
            <p:nvPr/>
          </p:nvSpPr>
          <p:spPr bwMode="auto">
            <a:xfrm flipV="1">
              <a:off x="5861050" y="5345162"/>
              <a:ext cx="0" cy="350838"/>
            </a:xfrm>
            <a:prstGeom prst="line">
              <a:avLst/>
            </a:prstGeom>
            <a:noFill/>
            <a:ln w="28575">
              <a:solidFill>
                <a:srgbClr val="22242C"/>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6" name="Text Box 95"/>
            <p:cNvSpPr txBox="1">
              <a:spLocks noChangeArrowheads="1"/>
            </p:cNvSpPr>
            <p:nvPr/>
          </p:nvSpPr>
          <p:spPr bwMode="auto">
            <a:xfrm>
              <a:off x="7094537" y="4648250"/>
              <a:ext cx="935038" cy="2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sz="2000" b="1" dirty="0">
                  <a:solidFill>
                    <a:srgbClr val="0070C0"/>
                  </a:solidFill>
                  <a:latin typeface="+mn-lt"/>
                </a:rPr>
                <a:t>Model 1</a:t>
              </a:r>
            </a:p>
          </p:txBody>
        </p:sp>
        <p:sp>
          <p:nvSpPr>
            <p:cNvPr id="37" name="Text Box 96"/>
            <p:cNvSpPr txBox="1">
              <a:spLocks noChangeArrowheads="1"/>
            </p:cNvSpPr>
            <p:nvPr/>
          </p:nvSpPr>
          <p:spPr bwMode="auto">
            <a:xfrm>
              <a:off x="7094537" y="4864150"/>
              <a:ext cx="935038" cy="2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sz="2000" b="1" dirty="0">
                  <a:solidFill>
                    <a:srgbClr val="FF9933"/>
                  </a:solidFill>
                  <a:latin typeface="+mn-lt"/>
                </a:rPr>
                <a:t>Model 2</a:t>
              </a:r>
            </a:p>
          </p:txBody>
        </p:sp>
        <p:sp>
          <p:nvSpPr>
            <p:cNvPr id="3" name="Rectangle 51"/>
            <p:cNvSpPr>
              <a:spLocks noChangeArrowheads="1"/>
            </p:cNvSpPr>
            <p:nvPr/>
          </p:nvSpPr>
          <p:spPr bwMode="auto">
            <a:xfrm>
              <a:off x="5149850" y="4437112"/>
              <a:ext cx="2808287" cy="1435100"/>
            </a:xfrm>
            <a:prstGeom prst="rect">
              <a:avLst/>
            </a:prstGeom>
            <a:solidFill>
              <a:schemeClr val="hlink">
                <a:alpha val="9019"/>
              </a:schemeClr>
            </a:solidFill>
            <a:ln w="19050">
              <a:solidFill>
                <a:schemeClr val="tx1"/>
              </a:solidFill>
              <a:miter lim="800000"/>
              <a:headEnd/>
              <a:tailEnd/>
            </a:ln>
          </p:spPr>
          <p:txBody>
            <a:bodyPr wrap="none" anchor="ctr"/>
            <a:lstStyle/>
            <a:p>
              <a:endParaRPr lang="en-US"/>
            </a:p>
          </p:txBody>
        </p:sp>
      </p:grpSp>
      <p:sp>
        <p:nvSpPr>
          <p:cNvPr id="39" name="CasellaDiTesto 38"/>
          <p:cNvSpPr txBox="1"/>
          <p:nvPr/>
        </p:nvSpPr>
        <p:spPr>
          <a:xfrm>
            <a:off x="617333" y="5061127"/>
            <a:ext cx="899876" cy="461665"/>
          </a:xfrm>
          <a:prstGeom prst="rect">
            <a:avLst/>
          </a:prstGeom>
          <a:noFill/>
        </p:spPr>
        <p:txBody>
          <a:bodyPr wrap="square" rtlCol="0">
            <a:spAutoFit/>
          </a:bodyPr>
          <a:lstStyle/>
          <a:p>
            <a:r>
              <a:rPr lang="en-US" sz="2400" b="1" dirty="0"/>
              <a:t>30%</a:t>
            </a:r>
          </a:p>
        </p:txBody>
      </p:sp>
      <p:grpSp>
        <p:nvGrpSpPr>
          <p:cNvPr id="40" name="Gruppo 39"/>
          <p:cNvGrpSpPr/>
          <p:nvPr/>
        </p:nvGrpSpPr>
        <p:grpSpPr>
          <a:xfrm>
            <a:off x="3945412" y="476672"/>
            <a:ext cx="4385487" cy="2232248"/>
            <a:chOff x="4148382" y="3284984"/>
            <a:chExt cx="4385487" cy="2232248"/>
          </a:xfrm>
        </p:grpSpPr>
        <p:pic>
          <p:nvPicPr>
            <p:cNvPr id="41" name="Immagine 40" descr="ABC.tif"/>
            <p:cNvPicPr>
              <a:picLocks noChangeAspect="1"/>
            </p:cNvPicPr>
            <p:nvPr/>
          </p:nvPicPr>
          <p:blipFill>
            <a:blip r:embed="rId4" cstate="print"/>
            <a:srcRect t="43214" b="20579"/>
            <a:stretch>
              <a:fillRect/>
            </a:stretch>
          </p:blipFill>
          <p:spPr>
            <a:xfrm>
              <a:off x="5036354" y="3284984"/>
              <a:ext cx="3313198" cy="2232248"/>
            </a:xfrm>
            <a:prstGeom prst="rect">
              <a:avLst/>
            </a:prstGeom>
          </p:spPr>
        </p:pic>
        <p:grpSp>
          <p:nvGrpSpPr>
            <p:cNvPr id="42" name="Gruppo 12"/>
            <p:cNvGrpSpPr/>
            <p:nvPr/>
          </p:nvGrpSpPr>
          <p:grpSpPr>
            <a:xfrm>
              <a:off x="4148382" y="3771042"/>
              <a:ext cx="4385487" cy="1602174"/>
              <a:chOff x="4148382" y="3771042"/>
              <a:chExt cx="4385487" cy="1602174"/>
            </a:xfrm>
          </p:grpSpPr>
          <p:sp>
            <p:nvSpPr>
              <p:cNvPr id="43" name="Rettangolo 42"/>
              <p:cNvSpPr/>
              <p:nvPr/>
            </p:nvSpPr>
            <p:spPr>
              <a:xfrm>
                <a:off x="6452638" y="3771042"/>
                <a:ext cx="2081231" cy="1602174"/>
              </a:xfrm>
              <a:prstGeom prst="rect">
                <a:avLst/>
              </a:prstGeom>
              <a:noFill/>
              <a:ln w="38100">
                <a:solidFill>
                  <a:srgbClr val="E329A5"/>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rgbClr val="E329A5"/>
                  </a:solidFill>
                </a:endParaRPr>
              </a:p>
            </p:txBody>
          </p:sp>
          <p:sp>
            <p:nvSpPr>
              <p:cNvPr id="44" name="CasellaDiTesto 43"/>
              <p:cNvSpPr txBox="1"/>
              <p:nvPr/>
            </p:nvSpPr>
            <p:spPr>
              <a:xfrm>
                <a:off x="4148382" y="4248963"/>
                <a:ext cx="2304256" cy="646331"/>
              </a:xfrm>
              <a:prstGeom prst="rect">
                <a:avLst/>
              </a:prstGeom>
              <a:noFill/>
            </p:spPr>
            <p:txBody>
              <a:bodyPr wrap="square" rtlCol="0">
                <a:spAutoFit/>
              </a:bodyPr>
              <a:lstStyle/>
              <a:p>
                <a:pPr algn="ctr"/>
                <a:r>
                  <a:rPr lang="en-US" b="1" dirty="0">
                    <a:solidFill>
                      <a:srgbClr val="E329A5"/>
                    </a:solidFill>
                  </a:rPr>
                  <a:t>Model selection and quality control</a:t>
                </a:r>
              </a:p>
            </p:txBody>
          </p:sp>
        </p:grpSp>
      </p:grpSp>
    </p:spTree>
    <p:extLst>
      <p:ext uri="{BB962C8B-B14F-4D97-AF65-F5344CB8AC3E}">
        <p14:creationId xmlns:p14="http://schemas.microsoft.com/office/powerpoint/2010/main" val="1550790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o 1"/>
          <p:cNvGrpSpPr/>
          <p:nvPr/>
        </p:nvGrpSpPr>
        <p:grpSpPr>
          <a:xfrm>
            <a:off x="3262428" y="687794"/>
            <a:ext cx="5361728" cy="1916832"/>
            <a:chOff x="2987824" y="4941168"/>
            <a:chExt cx="5361728" cy="1916832"/>
          </a:xfrm>
        </p:grpSpPr>
        <p:pic>
          <p:nvPicPr>
            <p:cNvPr id="3" name="Immagine 2" descr="ABC.tif"/>
            <p:cNvPicPr>
              <a:picLocks noChangeAspect="1"/>
            </p:cNvPicPr>
            <p:nvPr/>
          </p:nvPicPr>
          <p:blipFill>
            <a:blip r:embed="rId2" cstate="print"/>
            <a:srcRect t="70077"/>
            <a:stretch>
              <a:fillRect/>
            </a:stretch>
          </p:blipFill>
          <p:spPr>
            <a:xfrm>
              <a:off x="5036354" y="4941168"/>
              <a:ext cx="3313198" cy="1844823"/>
            </a:xfrm>
            <a:prstGeom prst="rect">
              <a:avLst/>
            </a:prstGeom>
          </p:spPr>
        </p:pic>
        <p:grpSp>
          <p:nvGrpSpPr>
            <p:cNvPr id="4" name="Gruppo 13"/>
            <p:cNvGrpSpPr/>
            <p:nvPr/>
          </p:nvGrpSpPr>
          <p:grpSpPr>
            <a:xfrm>
              <a:off x="2987824" y="5255826"/>
              <a:ext cx="4385487" cy="1602174"/>
              <a:chOff x="4148382" y="3771042"/>
              <a:chExt cx="4385487" cy="1602174"/>
            </a:xfrm>
          </p:grpSpPr>
          <p:sp>
            <p:nvSpPr>
              <p:cNvPr id="5" name="Rettangolo 4"/>
              <p:cNvSpPr/>
              <p:nvPr/>
            </p:nvSpPr>
            <p:spPr>
              <a:xfrm>
                <a:off x="6452638" y="3771042"/>
                <a:ext cx="2081231" cy="1602174"/>
              </a:xfrm>
              <a:prstGeom prst="rect">
                <a:avLst/>
              </a:prstGeom>
              <a:noFill/>
              <a:ln w="38100">
                <a:solidFill>
                  <a:srgbClr val="E329A5"/>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rgbClr val="E329A5"/>
                  </a:solidFill>
                </a:endParaRPr>
              </a:p>
            </p:txBody>
          </p:sp>
          <p:sp>
            <p:nvSpPr>
              <p:cNvPr id="6" name="CasellaDiTesto 5"/>
              <p:cNvSpPr txBox="1"/>
              <p:nvPr/>
            </p:nvSpPr>
            <p:spPr>
              <a:xfrm>
                <a:off x="4148382" y="4248963"/>
                <a:ext cx="2304256" cy="646331"/>
              </a:xfrm>
              <a:prstGeom prst="rect">
                <a:avLst/>
              </a:prstGeom>
              <a:noFill/>
            </p:spPr>
            <p:txBody>
              <a:bodyPr wrap="square" rtlCol="0">
                <a:spAutoFit/>
              </a:bodyPr>
              <a:lstStyle/>
              <a:p>
                <a:pPr algn="ctr"/>
                <a:r>
                  <a:rPr lang="en-US" b="1" dirty="0">
                    <a:solidFill>
                      <a:srgbClr val="E329A5"/>
                    </a:solidFill>
                  </a:rPr>
                  <a:t>Parameter estimation and quality control</a:t>
                </a:r>
              </a:p>
            </p:txBody>
          </p:sp>
        </p:grpSp>
      </p:gr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275" y="2333738"/>
            <a:ext cx="2853598" cy="31323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5" name="Gruppo 44"/>
          <p:cNvGrpSpPr/>
          <p:nvPr/>
        </p:nvGrpSpPr>
        <p:grpSpPr>
          <a:xfrm>
            <a:off x="4017158" y="3134186"/>
            <a:ext cx="4362047" cy="2247718"/>
            <a:chOff x="5149850" y="4437112"/>
            <a:chExt cx="2808287" cy="1462722"/>
          </a:xfrm>
        </p:grpSpPr>
        <p:sp>
          <p:nvSpPr>
            <p:cNvPr id="46" name="Rectangle 51"/>
            <p:cNvSpPr>
              <a:spLocks noChangeArrowheads="1"/>
            </p:cNvSpPr>
            <p:nvPr/>
          </p:nvSpPr>
          <p:spPr bwMode="auto">
            <a:xfrm>
              <a:off x="5149850" y="4437112"/>
              <a:ext cx="2808287" cy="1435100"/>
            </a:xfrm>
            <a:prstGeom prst="rect">
              <a:avLst/>
            </a:prstGeom>
            <a:solidFill>
              <a:schemeClr val="hlink">
                <a:alpha val="9019"/>
              </a:schemeClr>
            </a:solidFill>
            <a:ln w="19050">
              <a:solidFill>
                <a:schemeClr val="tx1"/>
              </a:solidFill>
              <a:miter lim="800000"/>
              <a:headEnd/>
              <a:tailEnd/>
            </a:ln>
          </p:spPr>
          <p:txBody>
            <a:bodyPr wrap="none" anchor="ctr"/>
            <a:lstStyle/>
            <a:p>
              <a:endParaRPr lang="en-US"/>
            </a:p>
          </p:txBody>
        </p:sp>
        <p:sp>
          <p:nvSpPr>
            <p:cNvPr id="47" name="Oval 52"/>
            <p:cNvSpPr>
              <a:spLocks noChangeArrowheads="1"/>
            </p:cNvSpPr>
            <p:nvPr/>
          </p:nvSpPr>
          <p:spPr bwMode="auto">
            <a:xfrm>
              <a:off x="6592606" y="5225305"/>
              <a:ext cx="58738" cy="53975"/>
            </a:xfrm>
            <a:prstGeom prst="ellipse">
              <a:avLst/>
            </a:prstGeom>
            <a:solidFill>
              <a:srgbClr val="22242C"/>
            </a:solidFill>
            <a:ln w="9525">
              <a:solidFill>
                <a:srgbClr val="22242C"/>
              </a:solidFill>
              <a:round/>
              <a:headEnd/>
              <a:tailEnd/>
            </a:ln>
          </p:spPr>
          <p:txBody>
            <a:bodyPr wrap="none" anchor="ctr"/>
            <a:lstStyle/>
            <a:p>
              <a:endParaRPr lang="en-US"/>
            </a:p>
          </p:txBody>
        </p:sp>
        <p:sp>
          <p:nvSpPr>
            <p:cNvPr id="48" name="Oval 53"/>
            <p:cNvSpPr>
              <a:spLocks noChangeArrowheads="1"/>
            </p:cNvSpPr>
            <p:nvPr/>
          </p:nvSpPr>
          <p:spPr bwMode="auto">
            <a:xfrm>
              <a:off x="6757059" y="4983684"/>
              <a:ext cx="60325"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49" name="Oval 54"/>
            <p:cNvSpPr>
              <a:spLocks noChangeArrowheads="1"/>
            </p:cNvSpPr>
            <p:nvPr/>
          </p:nvSpPr>
          <p:spPr bwMode="auto">
            <a:xfrm>
              <a:off x="6564231" y="5064175"/>
              <a:ext cx="60325"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50" name="Oval 55"/>
            <p:cNvSpPr>
              <a:spLocks noChangeArrowheads="1"/>
            </p:cNvSpPr>
            <p:nvPr/>
          </p:nvSpPr>
          <p:spPr bwMode="auto">
            <a:xfrm>
              <a:off x="6391074" y="5066405"/>
              <a:ext cx="58737" cy="55563"/>
            </a:xfrm>
            <a:prstGeom prst="ellipse">
              <a:avLst/>
            </a:prstGeom>
            <a:solidFill>
              <a:srgbClr val="EC7000"/>
            </a:solidFill>
            <a:ln w="9525">
              <a:solidFill>
                <a:srgbClr val="EC7000"/>
              </a:solidFill>
              <a:round/>
              <a:headEnd/>
              <a:tailEnd/>
            </a:ln>
          </p:spPr>
          <p:txBody>
            <a:bodyPr wrap="none" anchor="ctr"/>
            <a:lstStyle/>
            <a:p>
              <a:endParaRPr lang="en-US"/>
            </a:p>
          </p:txBody>
        </p:sp>
        <p:sp>
          <p:nvSpPr>
            <p:cNvPr id="51" name="Oval 56"/>
            <p:cNvSpPr>
              <a:spLocks noChangeArrowheads="1"/>
            </p:cNvSpPr>
            <p:nvPr/>
          </p:nvSpPr>
          <p:spPr bwMode="auto">
            <a:xfrm>
              <a:off x="6709207" y="5245600"/>
              <a:ext cx="60325"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52" name="Oval 57"/>
            <p:cNvSpPr>
              <a:spLocks noChangeArrowheads="1"/>
            </p:cNvSpPr>
            <p:nvPr/>
          </p:nvSpPr>
          <p:spPr bwMode="auto">
            <a:xfrm>
              <a:off x="6717233" y="5353322"/>
              <a:ext cx="58737"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53" name="Oval 58"/>
            <p:cNvSpPr>
              <a:spLocks noChangeArrowheads="1"/>
            </p:cNvSpPr>
            <p:nvPr/>
          </p:nvSpPr>
          <p:spPr bwMode="auto">
            <a:xfrm>
              <a:off x="6454344" y="5299575"/>
              <a:ext cx="60325"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54" name="Oval 59"/>
            <p:cNvSpPr>
              <a:spLocks noChangeArrowheads="1"/>
            </p:cNvSpPr>
            <p:nvPr/>
          </p:nvSpPr>
          <p:spPr bwMode="auto">
            <a:xfrm>
              <a:off x="6449811" y="4975761"/>
              <a:ext cx="58737"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55" name="Oval 61"/>
            <p:cNvSpPr>
              <a:spLocks noChangeArrowheads="1"/>
            </p:cNvSpPr>
            <p:nvPr/>
          </p:nvSpPr>
          <p:spPr bwMode="auto">
            <a:xfrm>
              <a:off x="6648882" y="5159342"/>
              <a:ext cx="60325"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56" name="Oval 62"/>
            <p:cNvSpPr>
              <a:spLocks noChangeArrowheads="1"/>
            </p:cNvSpPr>
            <p:nvPr/>
          </p:nvSpPr>
          <p:spPr bwMode="auto">
            <a:xfrm>
              <a:off x="6088697" y="4943130"/>
              <a:ext cx="58738"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57" name="Oval 63"/>
            <p:cNvSpPr>
              <a:spLocks noChangeArrowheads="1"/>
            </p:cNvSpPr>
            <p:nvPr/>
          </p:nvSpPr>
          <p:spPr bwMode="auto">
            <a:xfrm>
              <a:off x="6523830" y="5198317"/>
              <a:ext cx="60325"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58" name="Oval 64"/>
            <p:cNvSpPr>
              <a:spLocks noChangeArrowheads="1"/>
            </p:cNvSpPr>
            <p:nvPr/>
          </p:nvSpPr>
          <p:spPr bwMode="auto">
            <a:xfrm>
              <a:off x="6147435" y="5178496"/>
              <a:ext cx="60325"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59" name="Oval 65"/>
            <p:cNvSpPr>
              <a:spLocks noChangeArrowheads="1"/>
            </p:cNvSpPr>
            <p:nvPr/>
          </p:nvSpPr>
          <p:spPr bwMode="auto">
            <a:xfrm>
              <a:off x="6324398" y="4898281"/>
              <a:ext cx="60325"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60" name="Oval 66"/>
            <p:cNvSpPr>
              <a:spLocks noChangeArrowheads="1"/>
            </p:cNvSpPr>
            <p:nvPr/>
          </p:nvSpPr>
          <p:spPr bwMode="auto">
            <a:xfrm>
              <a:off x="6187845" y="5002749"/>
              <a:ext cx="58738" cy="53975"/>
            </a:xfrm>
            <a:prstGeom prst="ellipse">
              <a:avLst/>
            </a:prstGeom>
            <a:solidFill>
              <a:srgbClr val="EC7000"/>
            </a:solidFill>
            <a:ln w="9525">
              <a:solidFill>
                <a:srgbClr val="EC7000"/>
              </a:solidFill>
              <a:round/>
              <a:headEnd/>
              <a:tailEnd/>
            </a:ln>
          </p:spPr>
          <p:txBody>
            <a:bodyPr wrap="none" anchor="ctr"/>
            <a:lstStyle/>
            <a:p>
              <a:endParaRPr lang="en-US"/>
            </a:p>
          </p:txBody>
        </p:sp>
        <p:sp>
          <p:nvSpPr>
            <p:cNvPr id="61" name="Oval 67"/>
            <p:cNvSpPr>
              <a:spLocks noChangeArrowheads="1"/>
            </p:cNvSpPr>
            <p:nvPr/>
          </p:nvSpPr>
          <p:spPr bwMode="auto">
            <a:xfrm>
              <a:off x="6311683" y="4898281"/>
              <a:ext cx="674398" cy="654049"/>
            </a:xfrm>
            <a:prstGeom prst="ellipse">
              <a:avLst/>
            </a:prstGeom>
            <a:noFill/>
            <a:ln w="19050">
              <a:solidFill>
                <a:srgbClr val="22242C"/>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7" name="Text Box 93"/>
            <p:cNvSpPr txBox="1">
              <a:spLocks noChangeArrowheads="1"/>
            </p:cNvSpPr>
            <p:nvPr/>
          </p:nvSpPr>
          <p:spPr bwMode="auto">
            <a:xfrm>
              <a:off x="6006335" y="5659488"/>
              <a:ext cx="1290017" cy="240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it-IT" b="1" dirty="0" err="1">
                  <a:solidFill>
                    <a:srgbClr val="22242C"/>
                  </a:solidFill>
                  <a:latin typeface="+mn-lt"/>
                </a:rPr>
                <a:t>Observed</a:t>
              </a:r>
              <a:r>
                <a:rPr lang="it-IT" b="1" dirty="0">
                  <a:solidFill>
                    <a:srgbClr val="22242C"/>
                  </a:solidFill>
                  <a:latin typeface="+mn-lt"/>
                </a:rPr>
                <a:t> </a:t>
              </a:r>
              <a:r>
                <a:rPr lang="it-IT" b="1" dirty="0" err="1">
                  <a:solidFill>
                    <a:srgbClr val="22242C"/>
                  </a:solidFill>
                  <a:latin typeface="+mn-lt"/>
                </a:rPr>
                <a:t>variation</a:t>
              </a:r>
              <a:endParaRPr lang="it-IT" b="1" dirty="0">
                <a:solidFill>
                  <a:srgbClr val="22242C"/>
                </a:solidFill>
                <a:latin typeface="+mn-lt"/>
              </a:endParaRPr>
            </a:p>
          </p:txBody>
        </p:sp>
        <p:sp>
          <p:nvSpPr>
            <p:cNvPr id="78" name="Line 94"/>
            <p:cNvSpPr>
              <a:spLocks noChangeShapeType="1"/>
            </p:cNvSpPr>
            <p:nvPr/>
          </p:nvSpPr>
          <p:spPr bwMode="auto">
            <a:xfrm flipV="1">
              <a:off x="6621975" y="5308650"/>
              <a:ext cx="1" cy="387349"/>
            </a:xfrm>
            <a:prstGeom prst="line">
              <a:avLst/>
            </a:prstGeom>
            <a:noFill/>
            <a:ln w="28575">
              <a:solidFill>
                <a:srgbClr val="22242C"/>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81" name="Oval 55"/>
          <p:cNvSpPr>
            <a:spLocks noChangeArrowheads="1"/>
          </p:cNvSpPr>
          <p:nvPr/>
        </p:nvSpPr>
        <p:spPr bwMode="auto">
          <a:xfrm>
            <a:off x="7166665" y="3789717"/>
            <a:ext cx="91235" cy="85382"/>
          </a:xfrm>
          <a:prstGeom prst="ellipse">
            <a:avLst/>
          </a:prstGeom>
          <a:solidFill>
            <a:srgbClr val="EC7000"/>
          </a:solidFill>
          <a:ln w="9525">
            <a:solidFill>
              <a:srgbClr val="EC7000"/>
            </a:solidFill>
            <a:round/>
            <a:headEnd/>
            <a:tailEnd/>
          </a:ln>
        </p:spPr>
        <p:txBody>
          <a:bodyPr wrap="none" anchor="ctr"/>
          <a:lstStyle/>
          <a:p>
            <a:endParaRPr lang="en-US"/>
          </a:p>
        </p:txBody>
      </p:sp>
      <p:sp>
        <p:nvSpPr>
          <p:cNvPr id="82" name="Oval 59"/>
          <p:cNvSpPr>
            <a:spLocks noChangeArrowheads="1"/>
          </p:cNvSpPr>
          <p:nvPr/>
        </p:nvSpPr>
        <p:spPr bwMode="auto">
          <a:xfrm>
            <a:off x="7257900" y="3650428"/>
            <a:ext cx="91235" cy="82942"/>
          </a:xfrm>
          <a:prstGeom prst="ellipse">
            <a:avLst/>
          </a:prstGeom>
          <a:solidFill>
            <a:srgbClr val="EC7000"/>
          </a:solidFill>
          <a:ln w="9525">
            <a:solidFill>
              <a:srgbClr val="EC7000"/>
            </a:solidFill>
            <a:round/>
            <a:headEnd/>
            <a:tailEnd/>
          </a:ln>
        </p:spPr>
        <p:txBody>
          <a:bodyPr wrap="none" anchor="ctr"/>
          <a:lstStyle/>
          <a:p>
            <a:endParaRPr lang="en-US"/>
          </a:p>
        </p:txBody>
      </p:sp>
      <p:sp>
        <p:nvSpPr>
          <p:cNvPr id="83" name="Oval 62"/>
          <p:cNvSpPr>
            <a:spLocks noChangeArrowheads="1"/>
          </p:cNvSpPr>
          <p:nvPr/>
        </p:nvSpPr>
        <p:spPr bwMode="auto">
          <a:xfrm>
            <a:off x="6696990" y="3600285"/>
            <a:ext cx="91236" cy="82942"/>
          </a:xfrm>
          <a:prstGeom prst="ellipse">
            <a:avLst/>
          </a:prstGeom>
          <a:solidFill>
            <a:srgbClr val="EC7000"/>
          </a:solidFill>
          <a:ln w="9525">
            <a:solidFill>
              <a:srgbClr val="EC7000"/>
            </a:solidFill>
            <a:round/>
            <a:headEnd/>
            <a:tailEnd/>
          </a:ln>
        </p:spPr>
        <p:txBody>
          <a:bodyPr wrap="none" anchor="ctr"/>
          <a:lstStyle/>
          <a:p>
            <a:endParaRPr lang="en-US"/>
          </a:p>
        </p:txBody>
      </p:sp>
      <p:sp>
        <p:nvSpPr>
          <p:cNvPr id="84" name="Oval 64"/>
          <p:cNvSpPr>
            <a:spLocks noChangeArrowheads="1"/>
          </p:cNvSpPr>
          <p:nvPr/>
        </p:nvSpPr>
        <p:spPr bwMode="auto">
          <a:xfrm>
            <a:off x="6788227" y="3961964"/>
            <a:ext cx="93701" cy="82942"/>
          </a:xfrm>
          <a:prstGeom prst="ellipse">
            <a:avLst/>
          </a:prstGeom>
          <a:solidFill>
            <a:srgbClr val="EC7000"/>
          </a:solidFill>
          <a:ln w="9525">
            <a:solidFill>
              <a:srgbClr val="EC7000"/>
            </a:solidFill>
            <a:round/>
            <a:headEnd/>
            <a:tailEnd/>
          </a:ln>
        </p:spPr>
        <p:txBody>
          <a:bodyPr wrap="none" anchor="ctr"/>
          <a:lstStyle/>
          <a:p>
            <a:endParaRPr lang="en-US"/>
          </a:p>
        </p:txBody>
      </p:sp>
      <p:sp>
        <p:nvSpPr>
          <p:cNvPr id="85" name="Oval 65"/>
          <p:cNvSpPr>
            <a:spLocks noChangeArrowheads="1"/>
          </p:cNvSpPr>
          <p:nvPr/>
        </p:nvSpPr>
        <p:spPr bwMode="auto">
          <a:xfrm>
            <a:off x="7063099" y="3531367"/>
            <a:ext cx="93701" cy="82942"/>
          </a:xfrm>
          <a:prstGeom prst="ellipse">
            <a:avLst/>
          </a:prstGeom>
          <a:solidFill>
            <a:srgbClr val="EC7000"/>
          </a:solidFill>
          <a:ln w="9525">
            <a:solidFill>
              <a:srgbClr val="EC7000"/>
            </a:solidFill>
            <a:round/>
            <a:headEnd/>
            <a:tailEnd/>
          </a:ln>
        </p:spPr>
        <p:txBody>
          <a:bodyPr wrap="none" anchor="ctr"/>
          <a:lstStyle/>
          <a:p>
            <a:endParaRPr lang="en-US"/>
          </a:p>
        </p:txBody>
      </p:sp>
      <p:sp>
        <p:nvSpPr>
          <p:cNvPr id="86" name="Oval 66"/>
          <p:cNvSpPr>
            <a:spLocks noChangeArrowheads="1"/>
          </p:cNvSpPr>
          <p:nvPr/>
        </p:nvSpPr>
        <p:spPr bwMode="auto">
          <a:xfrm>
            <a:off x="6850995" y="3691899"/>
            <a:ext cx="91236" cy="82942"/>
          </a:xfrm>
          <a:prstGeom prst="ellipse">
            <a:avLst/>
          </a:prstGeom>
          <a:solidFill>
            <a:srgbClr val="EC7000"/>
          </a:solidFill>
          <a:ln w="9525">
            <a:solidFill>
              <a:srgbClr val="EC7000"/>
            </a:solidFill>
            <a:round/>
            <a:headEnd/>
            <a:tailEnd/>
          </a:ln>
        </p:spPr>
        <p:txBody>
          <a:bodyPr wrap="none" anchor="ctr"/>
          <a:lstStyle/>
          <a:p>
            <a:endParaRPr lang="en-US"/>
          </a:p>
        </p:txBody>
      </p:sp>
      <p:sp>
        <p:nvSpPr>
          <p:cNvPr id="87" name="Oval 55"/>
          <p:cNvSpPr>
            <a:spLocks noChangeArrowheads="1"/>
          </p:cNvSpPr>
          <p:nvPr/>
        </p:nvSpPr>
        <p:spPr bwMode="auto">
          <a:xfrm>
            <a:off x="6565063" y="3515300"/>
            <a:ext cx="91235" cy="85382"/>
          </a:xfrm>
          <a:prstGeom prst="ellipse">
            <a:avLst/>
          </a:prstGeom>
          <a:solidFill>
            <a:srgbClr val="EC7000"/>
          </a:solidFill>
          <a:ln w="9525">
            <a:solidFill>
              <a:srgbClr val="EC7000"/>
            </a:solidFill>
            <a:round/>
            <a:headEnd/>
            <a:tailEnd/>
          </a:ln>
        </p:spPr>
        <p:txBody>
          <a:bodyPr wrap="none" anchor="ctr"/>
          <a:lstStyle/>
          <a:p>
            <a:endParaRPr lang="en-US"/>
          </a:p>
        </p:txBody>
      </p:sp>
      <p:sp>
        <p:nvSpPr>
          <p:cNvPr id="88" name="Oval 59"/>
          <p:cNvSpPr>
            <a:spLocks noChangeArrowheads="1"/>
          </p:cNvSpPr>
          <p:nvPr/>
        </p:nvSpPr>
        <p:spPr bwMode="auto">
          <a:xfrm>
            <a:off x="6656298" y="3376011"/>
            <a:ext cx="91235" cy="82942"/>
          </a:xfrm>
          <a:prstGeom prst="ellipse">
            <a:avLst/>
          </a:prstGeom>
          <a:solidFill>
            <a:srgbClr val="EC7000"/>
          </a:solidFill>
          <a:ln w="9525">
            <a:solidFill>
              <a:srgbClr val="EC7000"/>
            </a:solidFill>
            <a:round/>
            <a:headEnd/>
            <a:tailEnd/>
          </a:ln>
        </p:spPr>
        <p:txBody>
          <a:bodyPr wrap="none" anchor="ctr"/>
          <a:lstStyle/>
          <a:p>
            <a:endParaRPr lang="en-US"/>
          </a:p>
        </p:txBody>
      </p:sp>
      <p:sp>
        <p:nvSpPr>
          <p:cNvPr id="89" name="Oval 62"/>
          <p:cNvSpPr>
            <a:spLocks noChangeArrowheads="1"/>
          </p:cNvSpPr>
          <p:nvPr/>
        </p:nvSpPr>
        <p:spPr bwMode="auto">
          <a:xfrm>
            <a:off x="6095388" y="3325868"/>
            <a:ext cx="91236" cy="82942"/>
          </a:xfrm>
          <a:prstGeom prst="ellipse">
            <a:avLst/>
          </a:prstGeom>
          <a:solidFill>
            <a:srgbClr val="EC7000"/>
          </a:solidFill>
          <a:ln w="9525">
            <a:solidFill>
              <a:srgbClr val="EC7000"/>
            </a:solidFill>
            <a:round/>
            <a:headEnd/>
            <a:tailEnd/>
          </a:ln>
        </p:spPr>
        <p:txBody>
          <a:bodyPr wrap="none" anchor="ctr"/>
          <a:lstStyle/>
          <a:p>
            <a:endParaRPr lang="en-US"/>
          </a:p>
        </p:txBody>
      </p:sp>
      <p:sp>
        <p:nvSpPr>
          <p:cNvPr id="90" name="Oval 64"/>
          <p:cNvSpPr>
            <a:spLocks noChangeArrowheads="1"/>
          </p:cNvSpPr>
          <p:nvPr/>
        </p:nvSpPr>
        <p:spPr bwMode="auto">
          <a:xfrm>
            <a:off x="6186625" y="3687547"/>
            <a:ext cx="93701" cy="82942"/>
          </a:xfrm>
          <a:prstGeom prst="ellipse">
            <a:avLst/>
          </a:prstGeom>
          <a:solidFill>
            <a:srgbClr val="EC7000"/>
          </a:solidFill>
          <a:ln w="9525">
            <a:solidFill>
              <a:srgbClr val="EC7000"/>
            </a:solidFill>
            <a:round/>
            <a:headEnd/>
            <a:tailEnd/>
          </a:ln>
        </p:spPr>
        <p:txBody>
          <a:bodyPr wrap="none" anchor="ctr"/>
          <a:lstStyle/>
          <a:p>
            <a:endParaRPr lang="en-US"/>
          </a:p>
        </p:txBody>
      </p:sp>
      <p:sp>
        <p:nvSpPr>
          <p:cNvPr id="91" name="Oval 65"/>
          <p:cNvSpPr>
            <a:spLocks noChangeArrowheads="1"/>
          </p:cNvSpPr>
          <p:nvPr/>
        </p:nvSpPr>
        <p:spPr bwMode="auto">
          <a:xfrm>
            <a:off x="6461497" y="3256950"/>
            <a:ext cx="93701" cy="82942"/>
          </a:xfrm>
          <a:prstGeom prst="ellipse">
            <a:avLst/>
          </a:prstGeom>
          <a:solidFill>
            <a:srgbClr val="EC7000"/>
          </a:solidFill>
          <a:ln w="9525">
            <a:solidFill>
              <a:srgbClr val="EC7000"/>
            </a:solidFill>
            <a:round/>
            <a:headEnd/>
            <a:tailEnd/>
          </a:ln>
        </p:spPr>
        <p:txBody>
          <a:bodyPr wrap="none" anchor="ctr"/>
          <a:lstStyle/>
          <a:p>
            <a:endParaRPr lang="en-US"/>
          </a:p>
        </p:txBody>
      </p:sp>
      <p:sp>
        <p:nvSpPr>
          <p:cNvPr id="92" name="Oval 66"/>
          <p:cNvSpPr>
            <a:spLocks noChangeArrowheads="1"/>
          </p:cNvSpPr>
          <p:nvPr/>
        </p:nvSpPr>
        <p:spPr bwMode="auto">
          <a:xfrm>
            <a:off x="6249393" y="3417482"/>
            <a:ext cx="91236" cy="82942"/>
          </a:xfrm>
          <a:prstGeom prst="ellipse">
            <a:avLst/>
          </a:prstGeom>
          <a:solidFill>
            <a:srgbClr val="EC7000"/>
          </a:solidFill>
          <a:ln w="9525">
            <a:solidFill>
              <a:srgbClr val="EC7000"/>
            </a:solidFill>
            <a:round/>
            <a:headEnd/>
            <a:tailEnd/>
          </a:ln>
        </p:spPr>
        <p:txBody>
          <a:bodyPr wrap="none" anchor="ctr"/>
          <a:lstStyle/>
          <a:p>
            <a:endParaRPr lang="en-US"/>
          </a:p>
        </p:txBody>
      </p:sp>
      <p:sp>
        <p:nvSpPr>
          <p:cNvPr id="93" name="Oval 55"/>
          <p:cNvSpPr>
            <a:spLocks noChangeArrowheads="1"/>
          </p:cNvSpPr>
          <p:nvPr/>
        </p:nvSpPr>
        <p:spPr bwMode="auto">
          <a:xfrm>
            <a:off x="7394686" y="4372264"/>
            <a:ext cx="91235" cy="85382"/>
          </a:xfrm>
          <a:prstGeom prst="ellipse">
            <a:avLst/>
          </a:prstGeom>
          <a:solidFill>
            <a:srgbClr val="EC7000"/>
          </a:solidFill>
          <a:ln w="9525">
            <a:solidFill>
              <a:srgbClr val="EC7000"/>
            </a:solidFill>
            <a:round/>
            <a:headEnd/>
            <a:tailEnd/>
          </a:ln>
        </p:spPr>
        <p:txBody>
          <a:bodyPr wrap="none" anchor="ctr"/>
          <a:lstStyle/>
          <a:p>
            <a:endParaRPr lang="en-US"/>
          </a:p>
        </p:txBody>
      </p:sp>
      <p:sp>
        <p:nvSpPr>
          <p:cNvPr id="94" name="Oval 59"/>
          <p:cNvSpPr>
            <a:spLocks noChangeArrowheads="1"/>
          </p:cNvSpPr>
          <p:nvPr/>
        </p:nvSpPr>
        <p:spPr bwMode="auto">
          <a:xfrm>
            <a:off x="7485921" y="4232975"/>
            <a:ext cx="91235" cy="82942"/>
          </a:xfrm>
          <a:prstGeom prst="ellipse">
            <a:avLst/>
          </a:prstGeom>
          <a:solidFill>
            <a:srgbClr val="EC7000"/>
          </a:solidFill>
          <a:ln w="9525">
            <a:solidFill>
              <a:srgbClr val="EC7000"/>
            </a:solidFill>
            <a:round/>
            <a:headEnd/>
            <a:tailEnd/>
          </a:ln>
        </p:spPr>
        <p:txBody>
          <a:bodyPr wrap="none" anchor="ctr"/>
          <a:lstStyle/>
          <a:p>
            <a:endParaRPr lang="en-US"/>
          </a:p>
        </p:txBody>
      </p:sp>
      <p:sp>
        <p:nvSpPr>
          <p:cNvPr id="95" name="Oval 62"/>
          <p:cNvSpPr>
            <a:spLocks noChangeArrowheads="1"/>
          </p:cNvSpPr>
          <p:nvPr/>
        </p:nvSpPr>
        <p:spPr bwMode="auto">
          <a:xfrm>
            <a:off x="6925011" y="4182832"/>
            <a:ext cx="91236" cy="82942"/>
          </a:xfrm>
          <a:prstGeom prst="ellipse">
            <a:avLst/>
          </a:prstGeom>
          <a:solidFill>
            <a:srgbClr val="EC7000"/>
          </a:solidFill>
          <a:ln w="9525">
            <a:solidFill>
              <a:srgbClr val="EC7000"/>
            </a:solidFill>
            <a:round/>
            <a:headEnd/>
            <a:tailEnd/>
          </a:ln>
        </p:spPr>
        <p:txBody>
          <a:bodyPr wrap="none" anchor="ctr"/>
          <a:lstStyle/>
          <a:p>
            <a:endParaRPr lang="en-US"/>
          </a:p>
        </p:txBody>
      </p:sp>
      <p:sp>
        <p:nvSpPr>
          <p:cNvPr id="96" name="Oval 64"/>
          <p:cNvSpPr>
            <a:spLocks noChangeArrowheads="1"/>
          </p:cNvSpPr>
          <p:nvPr/>
        </p:nvSpPr>
        <p:spPr bwMode="auto">
          <a:xfrm>
            <a:off x="7016248" y="4544511"/>
            <a:ext cx="93701" cy="82942"/>
          </a:xfrm>
          <a:prstGeom prst="ellipse">
            <a:avLst/>
          </a:prstGeom>
          <a:solidFill>
            <a:srgbClr val="EC7000"/>
          </a:solidFill>
          <a:ln w="9525">
            <a:solidFill>
              <a:srgbClr val="EC7000"/>
            </a:solidFill>
            <a:round/>
            <a:headEnd/>
            <a:tailEnd/>
          </a:ln>
        </p:spPr>
        <p:txBody>
          <a:bodyPr wrap="none" anchor="ctr"/>
          <a:lstStyle/>
          <a:p>
            <a:endParaRPr lang="en-US"/>
          </a:p>
        </p:txBody>
      </p:sp>
      <p:sp>
        <p:nvSpPr>
          <p:cNvPr id="97" name="Oval 65"/>
          <p:cNvSpPr>
            <a:spLocks noChangeArrowheads="1"/>
          </p:cNvSpPr>
          <p:nvPr/>
        </p:nvSpPr>
        <p:spPr bwMode="auto">
          <a:xfrm>
            <a:off x="7291120" y="4113914"/>
            <a:ext cx="93701" cy="82942"/>
          </a:xfrm>
          <a:prstGeom prst="ellipse">
            <a:avLst/>
          </a:prstGeom>
          <a:solidFill>
            <a:srgbClr val="EC7000"/>
          </a:solidFill>
          <a:ln w="9525">
            <a:solidFill>
              <a:srgbClr val="EC7000"/>
            </a:solidFill>
            <a:round/>
            <a:headEnd/>
            <a:tailEnd/>
          </a:ln>
        </p:spPr>
        <p:txBody>
          <a:bodyPr wrap="none" anchor="ctr"/>
          <a:lstStyle/>
          <a:p>
            <a:endParaRPr lang="en-US"/>
          </a:p>
        </p:txBody>
      </p:sp>
      <p:sp>
        <p:nvSpPr>
          <p:cNvPr id="98" name="Oval 66"/>
          <p:cNvSpPr>
            <a:spLocks noChangeArrowheads="1"/>
          </p:cNvSpPr>
          <p:nvPr/>
        </p:nvSpPr>
        <p:spPr bwMode="auto">
          <a:xfrm>
            <a:off x="7079016" y="4274446"/>
            <a:ext cx="91236" cy="82942"/>
          </a:xfrm>
          <a:prstGeom prst="ellipse">
            <a:avLst/>
          </a:prstGeom>
          <a:solidFill>
            <a:srgbClr val="EC7000"/>
          </a:solidFill>
          <a:ln w="9525">
            <a:solidFill>
              <a:srgbClr val="EC7000"/>
            </a:solidFill>
            <a:round/>
            <a:headEnd/>
            <a:tailEnd/>
          </a:ln>
        </p:spPr>
        <p:txBody>
          <a:bodyPr wrap="none" anchor="ctr"/>
          <a:lstStyle/>
          <a:p>
            <a:endParaRPr lang="en-US"/>
          </a:p>
        </p:txBody>
      </p:sp>
      <p:sp>
        <p:nvSpPr>
          <p:cNvPr id="99" name="Oval 55"/>
          <p:cNvSpPr>
            <a:spLocks noChangeArrowheads="1"/>
          </p:cNvSpPr>
          <p:nvPr/>
        </p:nvSpPr>
        <p:spPr bwMode="auto">
          <a:xfrm>
            <a:off x="6441708" y="3701558"/>
            <a:ext cx="91235" cy="85382"/>
          </a:xfrm>
          <a:prstGeom prst="ellipse">
            <a:avLst/>
          </a:prstGeom>
          <a:solidFill>
            <a:srgbClr val="EC7000"/>
          </a:solidFill>
          <a:ln w="9525">
            <a:solidFill>
              <a:srgbClr val="EC7000"/>
            </a:solidFill>
            <a:round/>
            <a:headEnd/>
            <a:tailEnd/>
          </a:ln>
        </p:spPr>
        <p:txBody>
          <a:bodyPr wrap="none" anchor="ctr"/>
          <a:lstStyle/>
          <a:p>
            <a:endParaRPr lang="en-US"/>
          </a:p>
        </p:txBody>
      </p:sp>
      <p:sp>
        <p:nvSpPr>
          <p:cNvPr id="100" name="CasellaDiTesto 99"/>
          <p:cNvSpPr txBox="1"/>
          <p:nvPr/>
        </p:nvSpPr>
        <p:spPr>
          <a:xfrm>
            <a:off x="2872596" y="4376564"/>
            <a:ext cx="966159" cy="338554"/>
          </a:xfrm>
          <a:prstGeom prst="rect">
            <a:avLst/>
          </a:prstGeom>
          <a:noFill/>
        </p:spPr>
        <p:txBody>
          <a:bodyPr wrap="square" rtlCol="0">
            <a:spAutoFit/>
          </a:bodyPr>
          <a:lstStyle/>
          <a:p>
            <a:r>
              <a:rPr lang="en-US" sz="1600" b="1" dirty="0">
                <a:solidFill>
                  <a:schemeClr val="accent6">
                    <a:lumMod val="75000"/>
                  </a:schemeClr>
                </a:solidFill>
              </a:rPr>
              <a:t>70,000</a:t>
            </a:r>
          </a:p>
        </p:txBody>
      </p:sp>
      <p:sp>
        <p:nvSpPr>
          <p:cNvPr id="101" name="CasellaDiTesto 100"/>
          <p:cNvSpPr txBox="1"/>
          <p:nvPr/>
        </p:nvSpPr>
        <p:spPr>
          <a:xfrm>
            <a:off x="2037580" y="3683227"/>
            <a:ext cx="835015" cy="338554"/>
          </a:xfrm>
          <a:prstGeom prst="rect">
            <a:avLst/>
          </a:prstGeom>
          <a:noFill/>
        </p:spPr>
        <p:txBody>
          <a:bodyPr wrap="square" rtlCol="0">
            <a:spAutoFit/>
          </a:bodyPr>
          <a:lstStyle/>
          <a:p>
            <a:r>
              <a:rPr lang="en-US" sz="1600" b="1" dirty="0">
                <a:solidFill>
                  <a:schemeClr val="accent6">
                    <a:lumMod val="75000"/>
                  </a:schemeClr>
                </a:solidFill>
              </a:rPr>
              <a:t>10,000</a:t>
            </a:r>
          </a:p>
        </p:txBody>
      </p:sp>
      <p:sp>
        <p:nvSpPr>
          <p:cNvPr id="102" name="CasellaDiTesto 101"/>
          <p:cNvSpPr txBox="1"/>
          <p:nvPr/>
        </p:nvSpPr>
        <p:spPr>
          <a:xfrm>
            <a:off x="1585566" y="5170181"/>
            <a:ext cx="835015" cy="338554"/>
          </a:xfrm>
          <a:prstGeom prst="rect">
            <a:avLst/>
          </a:prstGeom>
          <a:noFill/>
        </p:spPr>
        <p:txBody>
          <a:bodyPr wrap="square" rtlCol="0">
            <a:spAutoFit/>
          </a:bodyPr>
          <a:lstStyle/>
          <a:p>
            <a:r>
              <a:rPr lang="en-US" sz="1600" b="1" dirty="0">
                <a:solidFill>
                  <a:schemeClr val="accent6">
                    <a:lumMod val="75000"/>
                  </a:schemeClr>
                </a:solidFill>
              </a:rPr>
              <a:t>20,000</a:t>
            </a:r>
          </a:p>
        </p:txBody>
      </p:sp>
      <p:sp>
        <p:nvSpPr>
          <p:cNvPr id="103" name="CasellaDiTesto 102"/>
          <p:cNvSpPr txBox="1"/>
          <p:nvPr/>
        </p:nvSpPr>
        <p:spPr>
          <a:xfrm>
            <a:off x="783873" y="5187433"/>
            <a:ext cx="835015" cy="338554"/>
          </a:xfrm>
          <a:prstGeom prst="rect">
            <a:avLst/>
          </a:prstGeom>
          <a:noFill/>
        </p:spPr>
        <p:txBody>
          <a:bodyPr wrap="square" rtlCol="0">
            <a:spAutoFit/>
          </a:bodyPr>
          <a:lstStyle/>
          <a:p>
            <a:r>
              <a:rPr lang="en-US" sz="1600" b="1" dirty="0">
                <a:solidFill>
                  <a:schemeClr val="accent6">
                    <a:lumMod val="75000"/>
                  </a:schemeClr>
                </a:solidFill>
              </a:rPr>
              <a:t>10,000</a:t>
            </a:r>
          </a:p>
        </p:txBody>
      </p:sp>
    </p:spTree>
    <p:extLst>
      <p:ext uri="{BB962C8B-B14F-4D97-AF65-F5344CB8AC3E}">
        <p14:creationId xmlns:p14="http://schemas.microsoft.com/office/powerpoint/2010/main" val="1550790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P spid="102" grpId="0"/>
      <p:bldP spid="103" grpId="0"/>
    </p:bld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1857</TotalTime>
  <Words>1409</Words>
  <Application>Microsoft Macintosh PowerPoint</Application>
  <PresentationFormat>Presentazione su schermo (4:3)</PresentationFormat>
  <Paragraphs>137</Paragraphs>
  <Slides>31</Slides>
  <Notes>0</Notes>
  <HiddenSlides>0</HiddenSlides>
  <MMClips>0</MMClips>
  <ScaleCrop>false</ScaleCrop>
  <HeadingPairs>
    <vt:vector size="6" baseType="variant">
      <vt:variant>
        <vt:lpstr>Caratteri utilizzati</vt:lpstr>
      </vt:variant>
      <vt:variant>
        <vt:i4>2</vt:i4>
      </vt:variant>
      <vt:variant>
        <vt:lpstr>Tema</vt:lpstr>
      </vt:variant>
      <vt:variant>
        <vt:i4>1</vt:i4>
      </vt:variant>
      <vt:variant>
        <vt:lpstr>Titoli diapositive</vt:lpstr>
      </vt:variant>
      <vt:variant>
        <vt:i4>31</vt:i4>
      </vt:variant>
    </vt:vector>
  </HeadingPairs>
  <TitlesOfParts>
    <vt:vector size="34" baseType="lpstr">
      <vt:lpstr>Arial</vt:lpstr>
      <vt:lpstr>Calibri</vt:lpstr>
      <vt:lpstr>Tema di Office</vt:lpstr>
      <vt:lpstr>Presentazione standard di PowerPoint</vt:lpstr>
      <vt:lpstr>Presentazione standard di PowerPoint</vt:lpstr>
      <vt:lpstr>Presentazione standard di PowerPoint</vt:lpstr>
      <vt:lpstr>There are many ways to find patterns in population data, but what one would really like to do is inferring the evolutionary process from the pattern</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Etruscans’ origins debate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UNIFE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Nicola Tasseli</dc:creator>
  <cp:lastModifiedBy>Ghirotto Silvia</cp:lastModifiedBy>
  <cp:revision>56</cp:revision>
  <dcterms:created xsi:type="dcterms:W3CDTF">2013-12-13T09:08:24Z</dcterms:created>
  <dcterms:modified xsi:type="dcterms:W3CDTF">2022-05-23T15:57:06Z</dcterms:modified>
</cp:coreProperties>
</file>